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481" r:id="rId5"/>
    <p:sldId id="488" r:id="rId6"/>
    <p:sldId id="491" r:id="rId7"/>
    <p:sldId id="501" r:id="rId8"/>
    <p:sldId id="489" r:id="rId9"/>
    <p:sldId id="492" r:id="rId10"/>
    <p:sldId id="500" r:id="rId11"/>
    <p:sldId id="338" r:id="rId12"/>
    <p:sldId id="505" r:id="rId13"/>
    <p:sldId id="487" r:id="rId14"/>
    <p:sldId id="475" r:id="rId15"/>
    <p:sldId id="502" r:id="rId16"/>
    <p:sldId id="498" r:id="rId17"/>
    <p:sldId id="504" r:id="rId18"/>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3C0F11-F07E-D74C-F738-579B964F067B}" name="Sarah Martin" initials="SM" userId="S::smartin@texasagriculture.gov::604aa6bb-3c72-42b9-9adf-0661bff4472c" providerId="AD"/>
  <p188:author id="{C9EF2562-BBC4-3427-23CC-FA16C6847ED5}" name="Sapphire King" initials="SK" userId="S::sking@texasagriculture.gov::6621ebd4-2483-4574-b5df-3adf62010ddd" providerId="AD"/>
  <p188:author id="{5085527E-66EB-EE9B-70F3-C7011390568E}" name="Kelli Wise" initials="KW" userId="S::kwise@texasagriculture.gov::e6297da8-a145-4fb9-95e0-94367f8b9f2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6FF"/>
    <a:srgbClr val="FA4616"/>
    <a:srgbClr val="EF4B25"/>
    <a:srgbClr val="007767"/>
    <a:srgbClr val="036A38"/>
    <a:srgbClr val="721F5D"/>
    <a:srgbClr val="66B948"/>
    <a:srgbClr val="4A082E"/>
    <a:srgbClr val="A95124"/>
    <a:srgbClr val="6774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3" autoAdjust="0"/>
    <p:restoredTop sz="92173" autoAdjust="0"/>
  </p:normalViewPr>
  <p:slideViewPr>
    <p:cSldViewPr snapToGrid="0">
      <p:cViewPr varScale="1">
        <p:scale>
          <a:sx n="72" d="100"/>
          <a:sy n="72" d="100"/>
        </p:scale>
        <p:origin x="994" y="77"/>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Dierksen" userId="bf73af3c-0a97-4fa8-8894-b42fe69dfa54" providerId="ADAL" clId="{E4BD8F0B-0B58-4A39-8C9A-420DEF44E786}"/>
    <pc:docChg chg="delSld">
      <pc:chgData name="David Dierksen" userId="bf73af3c-0a97-4fa8-8894-b42fe69dfa54" providerId="ADAL" clId="{E4BD8F0B-0B58-4A39-8C9A-420DEF44E786}" dt="2025-02-12T20:35:47.603" v="0" actId="47"/>
      <pc:docMkLst>
        <pc:docMk/>
      </pc:docMkLst>
      <pc:sldChg chg="del">
        <pc:chgData name="David Dierksen" userId="bf73af3c-0a97-4fa8-8894-b42fe69dfa54" providerId="ADAL" clId="{E4BD8F0B-0B58-4A39-8C9A-420DEF44E786}" dt="2025-02-12T20:35:47.603" v="0" actId="47"/>
        <pc:sldMkLst>
          <pc:docMk/>
          <pc:sldMk cId="1421115839" sldId="35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E95359-07C2-48EE-8FB2-5CB0967914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Arial" panose="020B0604020202020204" pitchFamily="34" charset="0"/>
            </a:endParaRPr>
          </a:p>
        </p:txBody>
      </p:sp>
      <p:sp>
        <p:nvSpPr>
          <p:cNvPr id="3" name="Date Placeholder 2">
            <a:extLst>
              <a:ext uri="{FF2B5EF4-FFF2-40B4-BE49-F238E27FC236}">
                <a16:creationId xmlns:a16="http://schemas.microsoft.com/office/drawing/2014/main" id="{5F079325-D1D5-47B4-953E-4ED6911F2A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8F6ACC-AB99-43A5-A087-36730D7CF588}" type="datetimeFigureOut">
              <a:rPr lang="en-US" smtClean="0">
                <a:latin typeface="Arial" panose="020B0604020202020204" pitchFamily="34" charset="0"/>
              </a:rPr>
              <a:t>2/12/2025</a:t>
            </a:fld>
            <a:endParaRPr lang="en-US">
              <a:latin typeface="Arial" panose="020B0604020202020204" pitchFamily="34" charset="0"/>
            </a:endParaRPr>
          </a:p>
        </p:txBody>
      </p:sp>
      <p:sp>
        <p:nvSpPr>
          <p:cNvPr id="4" name="Footer Placeholder 3">
            <a:extLst>
              <a:ext uri="{FF2B5EF4-FFF2-40B4-BE49-F238E27FC236}">
                <a16:creationId xmlns:a16="http://schemas.microsoft.com/office/drawing/2014/main" id="{01EC3B75-D497-41F6-BB6E-A1A6E9F2F6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endParaRPr>
          </a:p>
        </p:txBody>
      </p:sp>
      <p:sp>
        <p:nvSpPr>
          <p:cNvPr id="5" name="Slide Number Placeholder 4">
            <a:extLst>
              <a:ext uri="{FF2B5EF4-FFF2-40B4-BE49-F238E27FC236}">
                <a16:creationId xmlns:a16="http://schemas.microsoft.com/office/drawing/2014/main" id="{606723FF-D2C0-4051-8A99-4460F9BF85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627919-DA5D-4ED2-92F4-EE585FA700D3}"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3636930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813CEB8-A3C3-4404-9C99-EE809C10ADCA}" type="datetimeFigureOut">
              <a:rPr lang="id-ID" smtClean="0"/>
              <a:pPr/>
              <a:t>12/02/2025</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7CA3AE7D-D00C-4FD1-BFA5-ACC68E164876}" type="slidenum">
              <a:rPr lang="id-ID" smtClean="0"/>
              <a:pPr/>
              <a:t>‹#›</a:t>
            </a:fld>
            <a:endParaRPr lang="id-ID"/>
          </a:p>
        </p:txBody>
      </p:sp>
    </p:spTree>
    <p:extLst>
      <p:ext uri="{BB962C8B-B14F-4D97-AF65-F5344CB8AC3E}">
        <p14:creationId xmlns:p14="http://schemas.microsoft.com/office/powerpoint/2010/main" val="110682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mailto:automation@app.smartsheet.co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4E4620-CD0B-4675-A4A1-6DD05FDD20BE}" type="slidenum">
              <a:rPr lang="en-US" smtClean="0"/>
              <a:t>1</a:t>
            </a:fld>
            <a:endParaRPr lang="en-US"/>
          </a:p>
        </p:txBody>
      </p:sp>
    </p:spTree>
    <p:extLst>
      <p:ext uri="{BB962C8B-B14F-4D97-AF65-F5344CB8AC3E}">
        <p14:creationId xmlns:p14="http://schemas.microsoft.com/office/powerpoint/2010/main" val="3057724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14</a:t>
            </a:fld>
            <a:endParaRPr lang="id-ID"/>
          </a:p>
        </p:txBody>
      </p:sp>
    </p:spTree>
    <p:extLst>
      <p:ext uri="{BB962C8B-B14F-4D97-AF65-F5344CB8AC3E}">
        <p14:creationId xmlns:p14="http://schemas.microsoft.com/office/powerpoint/2010/main" val="2179356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Total Lunches Served has been updated by USDA for SY23 and SY24 resulting in less overall entitlement.</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As a state Texas dropped ~30,000,000 lunches.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TX-UNPS will be reconciled in December for SY23 and SY24 balances.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Texas has a negative balance and is unable to order any additional USDA Foods for SY24.</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Estimation for SY25 entitlement balances and DoD planned to be loaded into WBSCM for RA’s to view in December.</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Catalogs for SY25 ordering will open early January once USDA finalizes catalogs.</a:t>
            </a:r>
            <a:endParaRPr lang="en-US" sz="1800" dirty="0">
              <a:effectLst/>
              <a:latin typeface="Calibri" panose="020F0502020204030204" pitchFamily="34" charset="0"/>
              <a:ea typeface="Calibri" panose="020F0502020204030204" pitchFamily="34" charset="0"/>
            </a:endParaRPr>
          </a:p>
          <a:p>
            <a:endParaRPr lang="en-US" dirty="0">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3AE7D-D00C-4FD1-BFA5-ACC68E164876}" type="slidenum">
              <a:rPr kumimoji="0" lang="id-ID"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d-ID"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94427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3AE7D-D00C-4FD1-BFA5-ACC68E164876}" type="slidenum">
              <a:rPr kumimoji="0" lang="id-ID"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d-ID"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53996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TDA Smartsheet notification email address is: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Texas Agriculture vis Smartsheet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automation@app.smartsheet.com</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 11-13-2023, TDA sent notifications via above Smartsheet email address in order to update Recipient Agency (RA) emails. At this time, TDA is requesting responses from RAs to confirm their email, and to add an additional email for school district staff. The December Usage Analysis (No Usage Exercise) Report will begin Monday, December 4, 2023 and will be communicated via this forum.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Usage Analysis begins December 4, 2023, and identifies RA accounts with low or no usage for USDA Foods accounts, including Further Processing, DoD Fresh and Direct Delivery.  At that time, RAs will receive a notification from the automated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SmartSheets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email address asking for a response with an explanation and/or plan for the low or no usage accounts.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categorization of “Low Usage” will be based on a moving threshold that TDA has defined as 50% below the USDA target usage of 10% per month.</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TDA is expecting final responses from RAs to be submitted by the second week of January 2024. We will continue to monitor usage for adherence to stipulated plans and will notify flagged RA accounts on a regular basis throughout this period. Our goal is to find a solution so that all schools effectively use their allocated pounds and are not penalized in the long run.</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Usage Analysis will end on March 30, 2024 with RA under-par accounts that TDA did not receive a response from will automatically be redistributed to the state account. This could have an impact on the RAs requests for 24-25 donated foods.</a:t>
            </a:r>
          </a:p>
          <a:p>
            <a:endParaRPr lang="en-US" dirty="0">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3AE7D-D00C-4FD1-BFA5-ACC68E164876}" type="slidenum">
              <a:rPr kumimoji="0" lang="id-ID"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d-ID"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397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3AE7D-D00C-4FD1-BFA5-ACC68E164876}" type="slidenum">
              <a:rPr kumimoji="0" lang="id-ID"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d-ID"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57100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4E4620-CD0B-4675-A4A1-6DD05FDD20BE}" type="slidenum">
              <a:rPr lang="en-US" smtClean="0"/>
              <a:t>8</a:t>
            </a:fld>
            <a:endParaRPr lang="en-US"/>
          </a:p>
        </p:txBody>
      </p:sp>
    </p:spTree>
    <p:extLst>
      <p:ext uri="{BB962C8B-B14F-4D97-AF65-F5344CB8AC3E}">
        <p14:creationId xmlns:p14="http://schemas.microsoft.com/office/powerpoint/2010/main" val="1261016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Arial"/>
              </a:rPr>
              <a:t>All users on the training tracker will be sent to USDA for account set up on December 1</a:t>
            </a:r>
            <a:r>
              <a:rPr lang="en-US" baseline="30000" dirty="0">
                <a:cs typeface="Arial"/>
              </a:rPr>
              <a:t>st</a:t>
            </a:r>
            <a:r>
              <a:rPr lang="en-US" dirty="0">
                <a:cs typeface="Arial"/>
              </a:rPr>
              <a:t>.  ESCs should ensure any users on that tracking sheet that no longer need to be set up are removed (use strike through function in Excel).  ESCs are required to contact all remaining users to get them trained before January.</a:t>
            </a:r>
          </a:p>
          <a:p>
            <a:endParaRPr lang="en-US" dirty="0">
              <a:cs typeface="Arial"/>
            </a:endParaRPr>
          </a:p>
          <a:p>
            <a:r>
              <a:rPr lang="en-US" dirty="0">
                <a:cs typeface="Arial"/>
              </a:rPr>
              <a:t>Starting December 4</a:t>
            </a:r>
            <a:r>
              <a:rPr lang="en-US" baseline="30000" dirty="0">
                <a:cs typeface="Arial"/>
              </a:rPr>
              <a:t>th</a:t>
            </a:r>
            <a:r>
              <a:rPr lang="en-US" dirty="0">
                <a:cs typeface="Arial"/>
              </a:rPr>
              <a:t>, RAs can only request User Manager access from TDA.  TDA is posting a list of current User Managers to Squaremeals.gov for reference if a user needs to be set up for another access right.  TDA will only allow 2 user managers per RA.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3AE7D-D00C-4FD1-BFA5-ACC68E164876}" type="slidenum">
              <a:rPr kumimoji="0" lang="id-ID"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d-ID"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52962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12</a:t>
            </a:fld>
            <a:endParaRPr lang="id-ID"/>
          </a:p>
        </p:txBody>
      </p:sp>
    </p:spTree>
    <p:extLst>
      <p:ext uri="{BB962C8B-B14F-4D97-AF65-F5344CB8AC3E}">
        <p14:creationId xmlns:p14="http://schemas.microsoft.com/office/powerpoint/2010/main" val="1741537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13</a:t>
            </a:fld>
            <a:endParaRPr lang="id-ID"/>
          </a:p>
        </p:txBody>
      </p:sp>
    </p:spTree>
    <p:extLst>
      <p:ext uri="{BB962C8B-B14F-4D97-AF65-F5344CB8AC3E}">
        <p14:creationId xmlns:p14="http://schemas.microsoft.com/office/powerpoint/2010/main" val="34368173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mailto:program.intake@usda.gov" TargetMode="External"/><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hyperlink" Target="https://www.usda.gov/sites/default/files/documents/USDA-OASCR%20P-Complaint-Form-0508-0002-508-11-28-17Fax2Mail.pdf" TargetMode="External"/><Relationship Id="rId5" Type="http://schemas.openxmlformats.org/officeDocument/2006/relationships/image" Target="../media/image3.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C4783180-5CEA-49EA-9288-FE89122273CE}"/>
              </a:ext>
            </a:extLst>
          </p:cNvPr>
          <p:cNvSpPr>
            <a:spLocks noGrp="1"/>
          </p:cNvSpPr>
          <p:nvPr>
            <p:ph type="body" sz="quarter" idx="10" hasCustomPrompt="1"/>
          </p:nvPr>
        </p:nvSpPr>
        <p:spPr>
          <a:xfrm>
            <a:off x="1558057" y="1718075"/>
            <a:ext cx="5515260" cy="1354239"/>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4400" b="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Food Distribution Program</a:t>
            </a:r>
          </a:p>
        </p:txBody>
      </p:sp>
      <p:sp>
        <p:nvSpPr>
          <p:cNvPr id="37" name="Text Placeholder 35">
            <a:extLst>
              <a:ext uri="{FF2B5EF4-FFF2-40B4-BE49-F238E27FC236}">
                <a16:creationId xmlns:a16="http://schemas.microsoft.com/office/drawing/2014/main" id="{FF3CD36B-BAA5-45EB-9D35-4FB8C5224380}"/>
              </a:ext>
            </a:extLst>
          </p:cNvPr>
          <p:cNvSpPr>
            <a:spLocks noGrp="1"/>
          </p:cNvSpPr>
          <p:nvPr>
            <p:ph type="body" sz="quarter" idx="11" hasCustomPrompt="1"/>
          </p:nvPr>
        </p:nvSpPr>
        <p:spPr>
          <a:xfrm>
            <a:off x="1558057" y="3139170"/>
            <a:ext cx="5515260" cy="914667"/>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3200" b="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Cover Subtitle</a:t>
            </a:r>
          </a:p>
        </p:txBody>
      </p:sp>
      <p:sp>
        <p:nvSpPr>
          <p:cNvPr id="38" name="Text Placeholder 35">
            <a:extLst>
              <a:ext uri="{FF2B5EF4-FFF2-40B4-BE49-F238E27FC236}">
                <a16:creationId xmlns:a16="http://schemas.microsoft.com/office/drawing/2014/main" id="{6AFECDFB-63F9-49CA-934A-636B5D240069}"/>
              </a:ext>
            </a:extLst>
          </p:cNvPr>
          <p:cNvSpPr>
            <a:spLocks noGrp="1"/>
          </p:cNvSpPr>
          <p:nvPr>
            <p:ph type="body" sz="quarter" idx="12" hasCustomPrompt="1"/>
          </p:nvPr>
        </p:nvSpPr>
        <p:spPr>
          <a:xfrm>
            <a:off x="2693324" y="4062388"/>
            <a:ext cx="3241150" cy="618863"/>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1800" b="0" i="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Presenter Name and Presenter Title</a:t>
            </a:r>
          </a:p>
        </p:txBody>
      </p:sp>
      <p:sp>
        <p:nvSpPr>
          <p:cNvPr id="45" name="Slide Number Placeholder 44">
            <a:extLst>
              <a:ext uri="{FF2B5EF4-FFF2-40B4-BE49-F238E27FC236}">
                <a16:creationId xmlns:a16="http://schemas.microsoft.com/office/drawing/2014/main" id="{2FAE11C9-C47D-47D4-B2DC-888B61AE17E9}"/>
              </a:ext>
            </a:extLst>
          </p:cNvPr>
          <p:cNvSpPr>
            <a:spLocks noGrp="1"/>
          </p:cNvSpPr>
          <p:nvPr>
            <p:ph type="sldNum" sz="quarter" idx="13"/>
          </p:nvPr>
        </p:nvSpPr>
        <p:spPr>
          <a:solidFill>
            <a:srgbClr val="721F5D"/>
          </a:solidFill>
        </p:spPr>
        <p:txBody>
          <a:bodyPr/>
          <a:lstStyle/>
          <a:p>
            <a:fld id="{4179449E-6FBB-2343-B3AE-D1EFA46A6E77}" type="slidenum">
              <a:rPr lang="en-US" smtClean="0"/>
              <a:pPr/>
              <a:t>‹#›</a:t>
            </a:fld>
            <a:endParaRPr lang="en-US"/>
          </a:p>
        </p:txBody>
      </p:sp>
      <p:sp>
        <p:nvSpPr>
          <p:cNvPr id="14" name="Rounded Rectangle 7">
            <a:extLst>
              <a:ext uri="{FF2B5EF4-FFF2-40B4-BE49-F238E27FC236}">
                <a16:creationId xmlns:a16="http://schemas.microsoft.com/office/drawing/2014/main" id="{3654FC96-E7E1-4EB5-9637-FE04CB992480}"/>
              </a:ext>
            </a:extLst>
          </p:cNvPr>
          <p:cNvSpPr/>
          <p:nvPr userDrawn="1"/>
        </p:nvSpPr>
        <p:spPr>
          <a:xfrm>
            <a:off x="1" y="5286626"/>
            <a:ext cx="12192000" cy="1571373"/>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panose="02060603020205020403" pitchFamily="18" charset="0"/>
            </a:endParaRPr>
          </a:p>
        </p:txBody>
      </p:sp>
      <p:sp>
        <p:nvSpPr>
          <p:cNvPr id="15" name="TextBox 14">
            <a:extLst>
              <a:ext uri="{FF2B5EF4-FFF2-40B4-BE49-F238E27FC236}">
                <a16:creationId xmlns:a16="http://schemas.microsoft.com/office/drawing/2014/main" id="{9ECF0D75-ED8B-4444-9F3D-94170CEC80C4}"/>
              </a:ext>
            </a:extLst>
          </p:cNvPr>
          <p:cNvSpPr txBox="1"/>
          <p:nvPr userDrawn="1"/>
        </p:nvSpPr>
        <p:spPr>
          <a:xfrm>
            <a:off x="26203" y="6376259"/>
            <a:ext cx="5335449" cy="430887"/>
          </a:xfrm>
          <a:prstGeom prst="rect">
            <a:avLst/>
          </a:prstGeom>
          <a:noFill/>
        </p:spPr>
        <p:txBody>
          <a:bodyPr wrap="square" rtlCol="0">
            <a:spAutoFit/>
          </a:bodyPr>
          <a:lstStyle/>
          <a:p>
            <a:pPr lvl="0"/>
            <a:r>
              <a:rPr lang="en-US" sz="1100">
                <a:solidFill>
                  <a:schemeClr val="bg1"/>
                </a:solidFill>
                <a:latin typeface="Arial" panose="020B0604020202020204" pitchFamily="34" charset="0"/>
                <a:cs typeface="Arial" panose="020B0604020202020204" pitchFamily="34" charset="0"/>
              </a:rPr>
              <a:t>Food and Nutrition Division</a:t>
            </a:r>
          </a:p>
          <a:p>
            <a:pPr lvl="0"/>
            <a:r>
              <a:rPr lang="en-US" sz="1100">
                <a:solidFill>
                  <a:schemeClr val="bg1"/>
                </a:solidFill>
                <a:latin typeface="Arial" panose="020B0604020202020204" pitchFamily="34" charset="0"/>
                <a:cs typeface="Arial" panose="020B0604020202020204" pitchFamily="34" charset="0"/>
              </a:rPr>
              <a:t>Food Distribution Program</a:t>
            </a:r>
          </a:p>
        </p:txBody>
      </p:sp>
      <p:sp>
        <p:nvSpPr>
          <p:cNvPr id="17" name="TextBox 16">
            <a:extLst>
              <a:ext uri="{FF2B5EF4-FFF2-40B4-BE49-F238E27FC236}">
                <a16:creationId xmlns:a16="http://schemas.microsoft.com/office/drawing/2014/main" id="{A593E4E9-B196-42FA-9238-0B9146C7A754}"/>
              </a:ext>
            </a:extLst>
          </p:cNvPr>
          <p:cNvSpPr txBox="1"/>
          <p:nvPr userDrawn="1"/>
        </p:nvSpPr>
        <p:spPr>
          <a:xfrm>
            <a:off x="2167128" y="6368762"/>
            <a:ext cx="7790688" cy="430887"/>
          </a:xfrm>
          <a:prstGeom prst="rect">
            <a:avLst/>
          </a:prstGeom>
          <a:noFill/>
          <a:effectLst/>
        </p:spPr>
        <p:txBody>
          <a:bodyPr wrap="square" rtlCol="0">
            <a:spAutoFit/>
          </a:bodyPr>
          <a:lstStyle/>
          <a:p>
            <a:pPr algn="ctr"/>
            <a:r>
              <a:rPr lang="en-US" sz="1100">
                <a:solidFill>
                  <a:schemeClr val="bg1"/>
                </a:solidFill>
                <a:latin typeface="Arial" panose="020B0604020202020204" pitchFamily="34" charset="0"/>
                <a:cs typeface="Arial" panose="020B0604020202020204" pitchFamily="34" charset="0"/>
              </a:rPr>
              <a:t>This product was funded by USDA. </a:t>
            </a:r>
          </a:p>
          <a:p>
            <a:pPr algn="ctr"/>
            <a:r>
              <a:rPr lang="en-US" sz="1100">
                <a:solidFill>
                  <a:schemeClr val="bg1"/>
                </a:solidFill>
                <a:latin typeface="Arial" panose="020B0604020202020204" pitchFamily="34" charset="0"/>
                <a:cs typeface="Arial" panose="020B0604020202020204" pitchFamily="34" charset="0"/>
              </a:rPr>
              <a:t>This institution is an equal opportunity provider.</a:t>
            </a:r>
            <a:endParaRPr lang="en-US" sz="1200">
              <a:solidFill>
                <a:schemeClr val="bg1"/>
              </a:solidFill>
              <a:latin typeface="Arial" panose="020B0604020202020204" pitchFamily="34" charset="0"/>
              <a:cs typeface="Arial" panose="020B0604020202020204" pitchFamily="34" charset="0"/>
            </a:endParaRPr>
          </a:p>
        </p:txBody>
      </p:sp>
      <p:sp>
        <p:nvSpPr>
          <p:cNvPr id="18" name="Date Placeholder 3">
            <a:extLst>
              <a:ext uri="{FF2B5EF4-FFF2-40B4-BE49-F238E27FC236}">
                <a16:creationId xmlns:a16="http://schemas.microsoft.com/office/drawing/2014/main" id="{D1DDA43B-62EE-49F7-A64E-FA080BBDCE7A}"/>
              </a:ext>
            </a:extLst>
          </p:cNvPr>
          <p:cNvSpPr>
            <a:spLocks noGrp="1"/>
          </p:cNvSpPr>
          <p:nvPr>
            <p:ph type="dt" sz="half" idx="2"/>
          </p:nvPr>
        </p:nvSpPr>
        <p:spPr>
          <a:xfrm>
            <a:off x="10258010" y="6353842"/>
            <a:ext cx="1841582" cy="446264"/>
          </a:xfrm>
          <a:prstGeom prst="rect">
            <a:avLst/>
          </a:prstGeom>
        </p:spPr>
        <p:txBody>
          <a:bodyPr vert="horz" lIns="91440" tIns="45720" rIns="91440" bIns="45720" rtlCol="0" anchor="ctr"/>
          <a:lstStyle>
            <a:lvl1pPr algn="r">
              <a:defRPr lang="en-US" sz="11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995EE88A-C7A6-40F4-87AA-88E5667A0B63}" type="datetime1">
              <a:rPr lang="en-US" smtClean="0"/>
              <a:t>2/12/2025</a:t>
            </a:fld>
            <a:endParaRPr lang="en-US"/>
          </a:p>
          <a:p>
            <a:r>
              <a:rPr lang="en-US"/>
              <a:t>www.SquareMeals.org</a:t>
            </a:r>
          </a:p>
        </p:txBody>
      </p:sp>
      <p:sp>
        <p:nvSpPr>
          <p:cNvPr id="19" name="TextBox 18">
            <a:extLst>
              <a:ext uri="{FF2B5EF4-FFF2-40B4-BE49-F238E27FC236}">
                <a16:creationId xmlns:a16="http://schemas.microsoft.com/office/drawing/2014/main" id="{DE301348-DAED-43DD-A322-BF162A63A427}"/>
              </a:ext>
            </a:extLst>
          </p:cNvPr>
          <p:cNvSpPr txBox="1"/>
          <p:nvPr userDrawn="1"/>
        </p:nvSpPr>
        <p:spPr>
          <a:xfrm>
            <a:off x="1" y="5994274"/>
            <a:ext cx="12192001" cy="430887"/>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100"/>
              <a:t>Fraud Hotline: 1-866-5-FRAUD-4 or 1-866-537-2834 | P.O. Box 12847 | Austin, TX 78711</a:t>
            </a:r>
          </a:p>
          <a:p>
            <a:pPr lvl="0"/>
            <a:r>
              <a:rPr lang="en-US" sz="1100"/>
              <a:t>Toll Free: (877) TEX-MEAL | For the hearing impaired: (800) 735-2989 (TTY)</a:t>
            </a:r>
          </a:p>
        </p:txBody>
      </p:sp>
      <p:pic>
        <p:nvPicPr>
          <p:cNvPr id="23" name="Picture 22"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3F60835F-A5DD-46C7-B061-EA102FDE83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726" y="5574712"/>
            <a:ext cx="1263238" cy="976139"/>
          </a:xfrm>
          <a:prstGeom prst="rect">
            <a:avLst/>
          </a:prstGeom>
        </p:spPr>
      </p:pic>
      <p:pic>
        <p:nvPicPr>
          <p:cNvPr id="24" name="Picture 23" descr="Social Media Icons (4 total). Left to Right and Top to Bottom: Facebook, Instagram, Twitter and YouTube.">
            <a:extLst>
              <a:ext uri="{FF2B5EF4-FFF2-40B4-BE49-F238E27FC236}">
                <a16:creationId xmlns:a16="http://schemas.microsoft.com/office/drawing/2014/main" id="{916AE8EF-E893-4336-B757-7691B75C04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52067" y="5806515"/>
            <a:ext cx="540775" cy="525255"/>
          </a:xfrm>
          <a:prstGeom prst="rect">
            <a:avLst/>
          </a:prstGeom>
        </p:spPr>
      </p:pic>
      <p:pic>
        <p:nvPicPr>
          <p:cNvPr id="25" name="Picture 24">
            <a:extLst>
              <a:ext uri="{FF2B5EF4-FFF2-40B4-BE49-F238E27FC236}">
                <a16:creationId xmlns:a16="http://schemas.microsoft.com/office/drawing/2014/main" id="{84720CD5-7BCB-45B4-AE7F-AC8B9414C98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816450" y="5007550"/>
            <a:ext cx="2434808" cy="888734"/>
          </a:xfrm>
          <a:prstGeom prst="rect">
            <a:avLst/>
          </a:prstGeom>
        </p:spPr>
      </p:pic>
    </p:spTree>
    <p:extLst>
      <p:ext uri="{BB962C8B-B14F-4D97-AF65-F5344CB8AC3E}">
        <p14:creationId xmlns:p14="http://schemas.microsoft.com/office/powerpoint/2010/main" val="2930822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4_Custom Layout">
    <p:spTree>
      <p:nvGrpSpPr>
        <p:cNvPr id="1" name=""/>
        <p:cNvGrpSpPr/>
        <p:nvPr/>
      </p:nvGrpSpPr>
      <p:grpSpPr>
        <a:xfrm>
          <a:off x="0" y="0"/>
          <a:ext cx="0" cy="0"/>
          <a:chOff x="0" y="0"/>
          <a:chExt cx="0" cy="0"/>
        </a:xfrm>
      </p:grpSpPr>
      <p:pic>
        <p:nvPicPr>
          <p:cNvPr id="15" name="Picture Placeholder 2">
            <a:extLst>
              <a:ext uri="{FF2B5EF4-FFF2-40B4-BE49-F238E27FC236}">
                <a16:creationId xmlns:a16="http://schemas.microsoft.com/office/drawing/2014/main" id="{2FE80F4C-A791-4F2A-9DE9-9547CADD3885}"/>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18" name="Slide Number Placeholder 17">
            <a:extLst>
              <a:ext uri="{FF2B5EF4-FFF2-40B4-BE49-F238E27FC236}">
                <a16:creationId xmlns:a16="http://schemas.microsoft.com/office/drawing/2014/main" id="{CE15DB58-E246-4579-83F0-D8D0A6729F30}"/>
              </a:ext>
            </a:extLst>
          </p:cNvPr>
          <p:cNvSpPr>
            <a:spLocks noGrp="1"/>
          </p:cNvSpPr>
          <p:nvPr>
            <p:ph type="sldNum" sz="quarter" idx="10"/>
          </p:nvPr>
        </p:nvSpPr>
        <p:spPr/>
        <p:txBody>
          <a:bodyPr/>
          <a:lstStyle/>
          <a:p>
            <a:fld id="{4179449E-6FBB-2343-B3AE-D1EFA46A6E77}" type="slidenum">
              <a:rPr lang="en-US" smtClean="0"/>
              <a:pPr/>
              <a:t>‹#›</a:t>
            </a:fld>
            <a:endParaRPr lang="en-US"/>
          </a:p>
        </p:txBody>
      </p:sp>
      <p:sp>
        <p:nvSpPr>
          <p:cNvPr id="14" name="Rounded Rectangle 7">
            <a:extLst>
              <a:ext uri="{FF2B5EF4-FFF2-40B4-BE49-F238E27FC236}">
                <a16:creationId xmlns:a16="http://schemas.microsoft.com/office/drawing/2014/main" id="{2E00A892-E3BB-4BE0-82F5-82504612496F}"/>
              </a:ext>
            </a:extLst>
          </p:cNvPr>
          <p:cNvSpPr/>
          <p:nvPr userDrawn="1"/>
        </p:nvSpPr>
        <p:spPr>
          <a:xfrm>
            <a:off x="1" y="5286626"/>
            <a:ext cx="12192000" cy="1571373"/>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panose="02060603020205020403" pitchFamily="18" charset="0"/>
            </a:endParaRPr>
          </a:p>
        </p:txBody>
      </p:sp>
      <p:sp>
        <p:nvSpPr>
          <p:cNvPr id="16" name="TextBox 15">
            <a:extLst>
              <a:ext uri="{FF2B5EF4-FFF2-40B4-BE49-F238E27FC236}">
                <a16:creationId xmlns:a16="http://schemas.microsoft.com/office/drawing/2014/main" id="{EBCEFFB6-30FE-4CBD-AA28-34BFDC20E26B}"/>
              </a:ext>
            </a:extLst>
          </p:cNvPr>
          <p:cNvSpPr txBox="1"/>
          <p:nvPr userDrawn="1"/>
        </p:nvSpPr>
        <p:spPr>
          <a:xfrm>
            <a:off x="26203" y="6376259"/>
            <a:ext cx="5335449" cy="430887"/>
          </a:xfrm>
          <a:prstGeom prst="rect">
            <a:avLst/>
          </a:prstGeom>
          <a:noFill/>
        </p:spPr>
        <p:txBody>
          <a:bodyPr wrap="square" rtlCol="0">
            <a:spAutoFit/>
          </a:bodyPr>
          <a:lstStyle/>
          <a:p>
            <a:pPr lvl="0"/>
            <a:r>
              <a:rPr lang="en-US" sz="1100">
                <a:solidFill>
                  <a:schemeClr val="bg1"/>
                </a:solidFill>
                <a:latin typeface="Arial" panose="020B0604020202020204" pitchFamily="34" charset="0"/>
                <a:cs typeface="Arial" panose="020B0604020202020204" pitchFamily="34" charset="0"/>
              </a:rPr>
              <a:t>Food and Nutrition Division</a:t>
            </a:r>
          </a:p>
          <a:p>
            <a:pPr lvl="0"/>
            <a:r>
              <a:rPr lang="en-US" sz="1100">
                <a:solidFill>
                  <a:schemeClr val="bg1"/>
                </a:solidFill>
                <a:latin typeface="Arial" panose="020B0604020202020204" pitchFamily="34" charset="0"/>
                <a:cs typeface="Arial" panose="020B0604020202020204" pitchFamily="34" charset="0"/>
              </a:rPr>
              <a:t>Food Distribution Program</a:t>
            </a:r>
          </a:p>
        </p:txBody>
      </p:sp>
      <p:sp>
        <p:nvSpPr>
          <p:cNvPr id="19" name="TextBox 18">
            <a:extLst>
              <a:ext uri="{FF2B5EF4-FFF2-40B4-BE49-F238E27FC236}">
                <a16:creationId xmlns:a16="http://schemas.microsoft.com/office/drawing/2014/main" id="{822A0D84-3BAC-4C8E-B095-EDAC63A72973}"/>
              </a:ext>
            </a:extLst>
          </p:cNvPr>
          <p:cNvSpPr txBox="1"/>
          <p:nvPr userDrawn="1"/>
        </p:nvSpPr>
        <p:spPr>
          <a:xfrm>
            <a:off x="2167128" y="6368762"/>
            <a:ext cx="7790688" cy="430887"/>
          </a:xfrm>
          <a:prstGeom prst="rect">
            <a:avLst/>
          </a:prstGeom>
          <a:noFill/>
          <a:effectLst/>
        </p:spPr>
        <p:txBody>
          <a:bodyPr wrap="square" rtlCol="0">
            <a:spAutoFit/>
          </a:bodyPr>
          <a:lstStyle/>
          <a:p>
            <a:pPr algn="ctr"/>
            <a:r>
              <a:rPr lang="en-US" sz="1100">
                <a:solidFill>
                  <a:schemeClr val="bg1"/>
                </a:solidFill>
                <a:latin typeface="Arial" panose="020B0604020202020204" pitchFamily="34" charset="0"/>
                <a:cs typeface="Arial" panose="020B0604020202020204" pitchFamily="34" charset="0"/>
              </a:rPr>
              <a:t>This product was funded by USDA. </a:t>
            </a:r>
          </a:p>
          <a:p>
            <a:pPr algn="ctr"/>
            <a:r>
              <a:rPr lang="en-US" sz="1100">
                <a:solidFill>
                  <a:schemeClr val="bg1"/>
                </a:solidFill>
                <a:latin typeface="Arial" panose="020B0604020202020204" pitchFamily="34" charset="0"/>
                <a:cs typeface="Arial" panose="020B0604020202020204" pitchFamily="34" charset="0"/>
              </a:rPr>
              <a:t>This institution is an equal opportunity provider.</a:t>
            </a:r>
            <a:endParaRPr lang="en-US" sz="1200">
              <a:solidFill>
                <a:schemeClr val="bg1"/>
              </a:solidFill>
              <a:latin typeface="Arial" panose="020B0604020202020204" pitchFamily="34" charset="0"/>
              <a:cs typeface="Arial" panose="020B0604020202020204" pitchFamily="34" charset="0"/>
            </a:endParaRPr>
          </a:p>
        </p:txBody>
      </p:sp>
      <p:sp>
        <p:nvSpPr>
          <p:cNvPr id="20" name="Date Placeholder 3">
            <a:extLst>
              <a:ext uri="{FF2B5EF4-FFF2-40B4-BE49-F238E27FC236}">
                <a16:creationId xmlns:a16="http://schemas.microsoft.com/office/drawing/2014/main" id="{C5DB78E9-DA0B-4B5E-9049-9A505C4B0758}"/>
              </a:ext>
            </a:extLst>
          </p:cNvPr>
          <p:cNvSpPr>
            <a:spLocks noGrp="1"/>
          </p:cNvSpPr>
          <p:nvPr>
            <p:ph type="dt" sz="half" idx="2"/>
          </p:nvPr>
        </p:nvSpPr>
        <p:spPr>
          <a:xfrm>
            <a:off x="10258010" y="6353842"/>
            <a:ext cx="1841582" cy="446264"/>
          </a:xfrm>
          <a:prstGeom prst="rect">
            <a:avLst/>
          </a:prstGeom>
        </p:spPr>
        <p:txBody>
          <a:bodyPr vert="horz" lIns="91440" tIns="45720" rIns="91440" bIns="45720" rtlCol="0" anchor="ctr"/>
          <a:lstStyle>
            <a:lvl1pPr algn="r">
              <a:defRPr lang="en-US" sz="11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85674842-E8B5-492C-B282-BEF7197A003C}" type="datetime1">
              <a:rPr lang="en-US" smtClean="0"/>
              <a:t>2/12/2025</a:t>
            </a:fld>
            <a:endParaRPr lang="en-US"/>
          </a:p>
          <a:p>
            <a:r>
              <a:rPr lang="en-US"/>
              <a:t>www.SquareMeals.org</a:t>
            </a:r>
          </a:p>
        </p:txBody>
      </p:sp>
      <p:sp>
        <p:nvSpPr>
          <p:cNvPr id="21" name="TextBox 20">
            <a:extLst>
              <a:ext uri="{FF2B5EF4-FFF2-40B4-BE49-F238E27FC236}">
                <a16:creationId xmlns:a16="http://schemas.microsoft.com/office/drawing/2014/main" id="{253D2272-8DCA-4F88-966F-F26C484A9C1E}"/>
              </a:ext>
            </a:extLst>
          </p:cNvPr>
          <p:cNvSpPr txBox="1"/>
          <p:nvPr userDrawn="1"/>
        </p:nvSpPr>
        <p:spPr>
          <a:xfrm>
            <a:off x="1" y="5994274"/>
            <a:ext cx="12192001" cy="430887"/>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100"/>
              <a:t>Fraud Hotline: 1-866-5-FRAUD-4 or 1-866-537-2834 | P.O. Box 12847 | Austin, TX 78711</a:t>
            </a:r>
          </a:p>
          <a:p>
            <a:pPr lvl="0"/>
            <a:r>
              <a:rPr lang="en-US" sz="1100"/>
              <a:t>Toll Free: (877) TEX-MEAL | For the hearing impaired: (800) 735-2989 (TTY)</a:t>
            </a:r>
          </a:p>
        </p:txBody>
      </p:sp>
      <p:pic>
        <p:nvPicPr>
          <p:cNvPr id="25" name="Picture 24"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70DFB41C-511D-416D-BDC8-08DBF7913D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2726" y="5574712"/>
            <a:ext cx="1263238" cy="976139"/>
          </a:xfrm>
          <a:prstGeom prst="rect">
            <a:avLst/>
          </a:prstGeom>
        </p:spPr>
      </p:pic>
      <p:pic>
        <p:nvPicPr>
          <p:cNvPr id="26" name="Picture 25" descr="Social Media Icons (4 total). Left to Right and Top to Bottom: Facebook, Instagram, Twitter and YouTube.">
            <a:extLst>
              <a:ext uri="{FF2B5EF4-FFF2-40B4-BE49-F238E27FC236}">
                <a16:creationId xmlns:a16="http://schemas.microsoft.com/office/drawing/2014/main" id="{91F000C6-684B-4673-845C-66BE84529DE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52067" y="5806515"/>
            <a:ext cx="540775" cy="525255"/>
          </a:xfrm>
          <a:prstGeom prst="rect">
            <a:avLst/>
          </a:prstGeom>
        </p:spPr>
      </p:pic>
      <p:pic>
        <p:nvPicPr>
          <p:cNvPr id="13" name="Picture 12">
            <a:extLst>
              <a:ext uri="{FF2B5EF4-FFF2-40B4-BE49-F238E27FC236}">
                <a16:creationId xmlns:a16="http://schemas.microsoft.com/office/drawing/2014/main" id="{9F58A134-A986-48F0-AE07-DC578DFD9A9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816450" y="5007550"/>
            <a:ext cx="2434808" cy="888734"/>
          </a:xfrm>
          <a:prstGeom prst="rect">
            <a:avLst/>
          </a:prstGeom>
        </p:spPr>
      </p:pic>
      <p:sp>
        <p:nvSpPr>
          <p:cNvPr id="17" name="TextBox 16">
            <a:extLst>
              <a:ext uri="{FF2B5EF4-FFF2-40B4-BE49-F238E27FC236}">
                <a16:creationId xmlns:a16="http://schemas.microsoft.com/office/drawing/2014/main" id="{8E65F6D8-7C97-AFAE-F88F-42555B909277}"/>
              </a:ext>
            </a:extLst>
          </p:cNvPr>
          <p:cNvSpPr txBox="1"/>
          <p:nvPr userDrawn="1"/>
        </p:nvSpPr>
        <p:spPr>
          <a:xfrm>
            <a:off x="319509" y="267391"/>
            <a:ext cx="11082010" cy="4932376"/>
          </a:xfrm>
          <a:prstGeom prst="rect">
            <a:avLst/>
          </a:prstGeom>
          <a:noFill/>
        </p:spPr>
        <p:txBody>
          <a:bodyPr wrap="square" rtlCol="0" anchor="ctr">
            <a:spAutoFit/>
          </a:bodyPr>
          <a:lstStyle/>
          <a:p>
            <a:pPr marL="0" marR="0"/>
            <a:r>
              <a:rPr lang="en-US" sz="1200">
                <a:solidFill>
                  <a:srgbClr val="1B1B1B"/>
                </a:solidFill>
                <a:effectLst/>
                <a:latin typeface="Calibri" panose="020F0502020204030204" pitchFamily="34" charset="0"/>
                <a:ea typeface="Times New Roman" panose="02020603050405020304" pitchFamily="18" charset="0"/>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p>
          <a:p>
            <a:pPr marL="0" marR="0"/>
            <a:endParaRPr lang="en-US" sz="1200">
              <a:effectLst/>
              <a:latin typeface="Times New Roman" panose="02020603050405020304" pitchFamily="18" charset="0"/>
              <a:ea typeface="Times New Roman" panose="02020603050405020304" pitchFamily="18" charset="0"/>
            </a:endParaRPr>
          </a:p>
          <a:p>
            <a:pPr marL="0" marR="0"/>
            <a:r>
              <a:rPr lang="en-US" sz="1200">
                <a:solidFill>
                  <a:srgbClr val="1B1B1B"/>
                </a:solidFill>
                <a:effectLst/>
                <a:latin typeface="Calibri" panose="020F0502020204030204" pitchFamily="34" charset="0"/>
                <a:ea typeface="Times New Roman" panose="02020603050405020304" pitchFamily="18" charset="0"/>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marL="0" marR="0"/>
            <a:endParaRPr lang="en-US" sz="1200">
              <a:effectLst/>
              <a:latin typeface="Times New Roman" panose="02020603050405020304" pitchFamily="18" charset="0"/>
              <a:ea typeface="Times New Roman" panose="02020603050405020304" pitchFamily="18" charset="0"/>
            </a:endParaRPr>
          </a:p>
          <a:p>
            <a:pPr marL="0" marR="0"/>
            <a:r>
              <a:rPr lang="en-US" sz="1200">
                <a:solidFill>
                  <a:srgbClr val="1B1B1B"/>
                </a:solidFill>
                <a:effectLst/>
                <a:latin typeface="Calibri" panose="020F0502020204030204" pitchFamily="34" charset="0"/>
                <a:ea typeface="Times New Roman" panose="02020603050405020304" pitchFamily="18" charset="0"/>
              </a:rPr>
              <a:t>To file a program discrimination complaint, a Complainant should complete a Form AD-3027, USDA Program Discrimination Complaint Form which can be obtained online at: </a:t>
            </a:r>
            <a:r>
              <a:rPr lang="en-US" sz="1200" u="sng">
                <a:solidFill>
                  <a:srgbClr val="0070C0"/>
                </a:solidFill>
                <a:effectLst/>
                <a:latin typeface="Calibri" panose="020F050202020403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https://www.usda.gov/sites/default/files/documents/USDA-OASCR%20P-Complaint-Form-0508-0002-508-11-28-17Fax2Mail.pdf</a:t>
            </a:r>
            <a:r>
              <a:rPr lang="en-US" sz="1200">
                <a:solidFill>
                  <a:srgbClr val="1B1B1B"/>
                </a:solidFill>
                <a:effectLst/>
                <a:latin typeface="Calibri" panose="020F0502020204030204" pitchFamily="34" charset="0"/>
                <a:ea typeface="Times New Roman" panose="02020603050405020304" pitchFamily="18" charset="0"/>
              </a:rPr>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marL="0" marR="0"/>
            <a:endParaRPr lang="en-US" sz="1200">
              <a:effectLst/>
              <a:latin typeface="Times New Roman" panose="02020603050405020304" pitchFamily="18" charset="0"/>
              <a:ea typeface="Times New Roman" panose="02020603050405020304" pitchFamily="18"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mail:</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U.S. Department of Agriculture</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Office of the Assistant Secretary for Civil Rights</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1400 Independence Avenue, SW</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Washington, D.C. 20250-9410; or</a:t>
            </a:r>
            <a:endParaRPr lang="en-US" sz="1200">
              <a:solidFill>
                <a:srgbClr val="1B1B1B"/>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fax:</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(833) 256-1665 or (202) 690-7442; or</a:t>
            </a:r>
            <a:endParaRPr lang="en-US" sz="1200">
              <a:solidFill>
                <a:srgbClr val="1B1B1B"/>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email:</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u="sng">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program.intake@usda.gov</a:t>
            </a:r>
            <a:endParaRPr lang="en-US" sz="1200" u="sng">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14000"/>
              </a:lnSpc>
              <a:spcBef>
                <a:spcPts val="0"/>
              </a:spcBef>
              <a:spcAft>
                <a:spcPts val="900"/>
              </a:spcAft>
              <a:buFont typeface="+mj-lt"/>
              <a:buNone/>
              <a:tabLst>
                <a:tab pos="457200" algn="l"/>
              </a:tabLst>
            </a:pPr>
            <a:r>
              <a:rPr lang="en-US" sz="1200" kern="1200">
                <a:solidFill>
                  <a:srgbClr val="1B1B1B"/>
                </a:solidFill>
                <a:effectLst/>
                <a:latin typeface="Calibri" panose="020F0502020204030204" pitchFamily="34" charset="0"/>
                <a:cs typeface="Calibri" panose="020F0502020204030204" pitchFamily="34" charset="0"/>
              </a:rPr>
              <a:t>This institution is an equal opportunity provider.</a:t>
            </a:r>
            <a:endParaRPr lang="en-US" sz="120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6733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9403E5-9CFA-4460-BABE-28A2A446DD1A}"/>
              </a:ext>
            </a:extLst>
          </p:cNvPr>
          <p:cNvSpPr>
            <a:spLocks noGrp="1"/>
          </p:cNvSpPr>
          <p:nvPr>
            <p:ph type="sldNum" sz="quarter" idx="2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9402557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22" name="Text Placeholder 32">
            <a:extLst>
              <a:ext uri="{FF2B5EF4-FFF2-40B4-BE49-F238E27FC236}">
                <a16:creationId xmlns:a16="http://schemas.microsoft.com/office/drawing/2014/main" id="{1422056E-AA47-4A18-8530-A58160F4EEB7}"/>
              </a:ext>
            </a:extLst>
          </p:cNvPr>
          <p:cNvSpPr>
            <a:spLocks noGrp="1"/>
          </p:cNvSpPr>
          <p:nvPr>
            <p:ph type="body" sz="quarter" idx="15" hasCustomPrompt="1"/>
          </p:nvPr>
        </p:nvSpPr>
        <p:spPr>
          <a:xfrm>
            <a:off x="4445122" y="4635168"/>
            <a:ext cx="4884409" cy="466545"/>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email@texasagriculture.gov</a:t>
            </a:r>
          </a:p>
        </p:txBody>
      </p:sp>
      <p:sp>
        <p:nvSpPr>
          <p:cNvPr id="23" name="Text Placeholder 32">
            <a:extLst>
              <a:ext uri="{FF2B5EF4-FFF2-40B4-BE49-F238E27FC236}">
                <a16:creationId xmlns:a16="http://schemas.microsoft.com/office/drawing/2014/main" id="{A6BEE151-EC98-44C0-82BE-78C0DFE5220B}"/>
              </a:ext>
            </a:extLst>
          </p:cNvPr>
          <p:cNvSpPr>
            <a:spLocks noGrp="1"/>
          </p:cNvSpPr>
          <p:nvPr>
            <p:ph type="body" sz="quarter" idx="16" hasCustomPrompt="1"/>
          </p:nvPr>
        </p:nvSpPr>
        <p:spPr>
          <a:xfrm>
            <a:off x="4659812" y="5696549"/>
            <a:ext cx="1705129" cy="394674"/>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123-456-7890</a:t>
            </a:r>
          </a:p>
        </p:txBody>
      </p:sp>
      <p:sp>
        <p:nvSpPr>
          <p:cNvPr id="24" name="Text Placeholder 32">
            <a:extLst>
              <a:ext uri="{FF2B5EF4-FFF2-40B4-BE49-F238E27FC236}">
                <a16:creationId xmlns:a16="http://schemas.microsoft.com/office/drawing/2014/main" id="{25EE5466-3CFB-4BC8-B19D-1E3BAB53F4D6}"/>
              </a:ext>
            </a:extLst>
          </p:cNvPr>
          <p:cNvSpPr>
            <a:spLocks noGrp="1"/>
          </p:cNvSpPr>
          <p:nvPr>
            <p:ph type="body" sz="quarter" idx="17" hasCustomPrompt="1"/>
          </p:nvPr>
        </p:nvSpPr>
        <p:spPr>
          <a:xfrm>
            <a:off x="3981997" y="2760149"/>
            <a:ext cx="5282254" cy="614364"/>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12354 Street Name City, State Zip Code</a:t>
            </a:r>
          </a:p>
        </p:txBody>
      </p:sp>
      <p:sp>
        <p:nvSpPr>
          <p:cNvPr id="25" name="Text Placeholder 32">
            <a:extLst>
              <a:ext uri="{FF2B5EF4-FFF2-40B4-BE49-F238E27FC236}">
                <a16:creationId xmlns:a16="http://schemas.microsoft.com/office/drawing/2014/main" id="{25201F35-CBA4-4C14-A9BD-BE63B85DB6E2}"/>
              </a:ext>
            </a:extLst>
          </p:cNvPr>
          <p:cNvSpPr>
            <a:spLocks noGrp="1"/>
          </p:cNvSpPr>
          <p:nvPr>
            <p:ph type="body" sz="quarter" idx="18" hasCustomPrompt="1"/>
          </p:nvPr>
        </p:nvSpPr>
        <p:spPr>
          <a:xfrm>
            <a:off x="4247638" y="3724191"/>
            <a:ext cx="2646221" cy="466545"/>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www.SquareMeals.org</a:t>
            </a:r>
          </a:p>
        </p:txBody>
      </p:sp>
      <p:sp>
        <p:nvSpPr>
          <p:cNvPr id="2" name="Slide Number Placeholder 1">
            <a:extLst>
              <a:ext uri="{FF2B5EF4-FFF2-40B4-BE49-F238E27FC236}">
                <a16:creationId xmlns:a16="http://schemas.microsoft.com/office/drawing/2014/main" id="{A505F1EA-7316-4BCA-8A92-A2140B80E914}"/>
              </a:ext>
            </a:extLst>
          </p:cNvPr>
          <p:cNvSpPr>
            <a:spLocks noGrp="1"/>
          </p:cNvSpPr>
          <p:nvPr>
            <p:ph type="sldNum" sz="quarter" idx="19"/>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7142828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D7A3A3-AFE4-4ACE-AE35-4BB0C5838B5E}"/>
              </a:ext>
            </a:extLst>
          </p:cNvPr>
          <p:cNvSpPr>
            <a:spLocks noGrp="1"/>
          </p:cNvSpPr>
          <p:nvPr>
            <p:ph type="sldNum" sz="quarter" idx="1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1542662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42" name="Text Placeholder 16">
            <a:extLst>
              <a:ext uri="{FF2B5EF4-FFF2-40B4-BE49-F238E27FC236}">
                <a16:creationId xmlns:a16="http://schemas.microsoft.com/office/drawing/2014/main" id="{9193E231-2F7F-45EF-A84D-6008A9A8A9F7}"/>
              </a:ext>
            </a:extLst>
          </p:cNvPr>
          <p:cNvSpPr>
            <a:spLocks noGrp="1"/>
          </p:cNvSpPr>
          <p:nvPr userDrawn="1">
            <p:ph type="body" sz="quarter" idx="14" hasCustomPrompt="1"/>
          </p:nvPr>
        </p:nvSpPr>
        <p:spPr>
          <a:xfrm>
            <a:off x="690281" y="5144341"/>
            <a:ext cx="6562165" cy="1292316"/>
          </a:xfrm>
          <a:prstGeom prst="rect">
            <a:avLst/>
          </a:prstGeom>
          <a:effectLst>
            <a:outerShdw blurRad="50800" dist="38100" dir="10800000" algn="r"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Arial Bold 40pt – Call Out Text Goes Here</a:t>
            </a:r>
          </a:p>
        </p:txBody>
      </p:sp>
      <p:sp>
        <p:nvSpPr>
          <p:cNvPr id="43" name="Text Placeholder 27">
            <a:extLst>
              <a:ext uri="{FF2B5EF4-FFF2-40B4-BE49-F238E27FC236}">
                <a16:creationId xmlns:a16="http://schemas.microsoft.com/office/drawing/2014/main" id="{9CFEB79B-0622-46FB-BEB3-B2AFBBBD17FF}"/>
              </a:ext>
            </a:extLst>
          </p:cNvPr>
          <p:cNvSpPr>
            <a:spLocks noGrp="1"/>
          </p:cNvSpPr>
          <p:nvPr>
            <p:ph type="body" sz="quarter" idx="15" hasCustomPrompt="1"/>
          </p:nvPr>
        </p:nvSpPr>
        <p:spPr>
          <a:xfrm>
            <a:off x="9599703" y="1098670"/>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4" name="Text Placeholder 29">
            <a:extLst>
              <a:ext uri="{FF2B5EF4-FFF2-40B4-BE49-F238E27FC236}">
                <a16:creationId xmlns:a16="http://schemas.microsoft.com/office/drawing/2014/main" id="{36BE54BA-FF7D-4FA1-9409-FD33BE958667}"/>
              </a:ext>
            </a:extLst>
          </p:cNvPr>
          <p:cNvSpPr>
            <a:spLocks noGrp="1"/>
          </p:cNvSpPr>
          <p:nvPr>
            <p:ph type="body" sz="quarter" idx="11" hasCustomPrompt="1"/>
          </p:nvPr>
        </p:nvSpPr>
        <p:spPr>
          <a:xfrm>
            <a:off x="9607665" y="1462088"/>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5" name="Text Placeholder 27">
            <a:extLst>
              <a:ext uri="{FF2B5EF4-FFF2-40B4-BE49-F238E27FC236}">
                <a16:creationId xmlns:a16="http://schemas.microsoft.com/office/drawing/2014/main" id="{88408997-FE2C-406D-8F08-CF754DDE55D5}"/>
              </a:ext>
            </a:extLst>
          </p:cNvPr>
          <p:cNvSpPr>
            <a:spLocks noGrp="1"/>
          </p:cNvSpPr>
          <p:nvPr>
            <p:ph type="body" sz="quarter" idx="12" hasCustomPrompt="1"/>
          </p:nvPr>
        </p:nvSpPr>
        <p:spPr>
          <a:xfrm>
            <a:off x="9614489" y="2310229"/>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6" name="Text Placeholder 29">
            <a:extLst>
              <a:ext uri="{FF2B5EF4-FFF2-40B4-BE49-F238E27FC236}">
                <a16:creationId xmlns:a16="http://schemas.microsoft.com/office/drawing/2014/main" id="{BF42D664-5FF6-4B6F-A70D-A69DE1A01366}"/>
              </a:ext>
            </a:extLst>
          </p:cNvPr>
          <p:cNvSpPr>
            <a:spLocks noGrp="1"/>
          </p:cNvSpPr>
          <p:nvPr>
            <p:ph type="body" sz="quarter" idx="13" hasCustomPrompt="1"/>
          </p:nvPr>
        </p:nvSpPr>
        <p:spPr>
          <a:xfrm>
            <a:off x="9622451" y="2616903"/>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7" name="Text Placeholder 27">
            <a:extLst>
              <a:ext uri="{FF2B5EF4-FFF2-40B4-BE49-F238E27FC236}">
                <a16:creationId xmlns:a16="http://schemas.microsoft.com/office/drawing/2014/main" id="{AA73B4E5-7F53-47F0-81EE-E15F97FA43B5}"/>
              </a:ext>
            </a:extLst>
          </p:cNvPr>
          <p:cNvSpPr>
            <a:spLocks noGrp="1"/>
          </p:cNvSpPr>
          <p:nvPr>
            <p:ph type="body" sz="quarter" idx="16" hasCustomPrompt="1"/>
          </p:nvPr>
        </p:nvSpPr>
        <p:spPr>
          <a:xfrm>
            <a:off x="9621218" y="3460931"/>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8" name="Text Placeholder 29">
            <a:extLst>
              <a:ext uri="{FF2B5EF4-FFF2-40B4-BE49-F238E27FC236}">
                <a16:creationId xmlns:a16="http://schemas.microsoft.com/office/drawing/2014/main" id="{8216857C-863A-4834-BDDC-143606136537}"/>
              </a:ext>
            </a:extLst>
          </p:cNvPr>
          <p:cNvSpPr>
            <a:spLocks noGrp="1"/>
          </p:cNvSpPr>
          <p:nvPr>
            <p:ph type="body" sz="quarter" idx="17" hasCustomPrompt="1"/>
          </p:nvPr>
        </p:nvSpPr>
        <p:spPr>
          <a:xfrm>
            <a:off x="9629180" y="3767605"/>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9" name="Text Placeholder 27">
            <a:extLst>
              <a:ext uri="{FF2B5EF4-FFF2-40B4-BE49-F238E27FC236}">
                <a16:creationId xmlns:a16="http://schemas.microsoft.com/office/drawing/2014/main" id="{9DF11995-4D08-496B-8981-D2048444E2FD}"/>
              </a:ext>
            </a:extLst>
          </p:cNvPr>
          <p:cNvSpPr>
            <a:spLocks noGrp="1"/>
          </p:cNvSpPr>
          <p:nvPr>
            <p:ph type="body" sz="quarter" idx="18" hasCustomPrompt="1"/>
          </p:nvPr>
        </p:nvSpPr>
        <p:spPr>
          <a:xfrm>
            <a:off x="9636004" y="4642633"/>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50" name="Text Placeholder 29">
            <a:extLst>
              <a:ext uri="{FF2B5EF4-FFF2-40B4-BE49-F238E27FC236}">
                <a16:creationId xmlns:a16="http://schemas.microsoft.com/office/drawing/2014/main" id="{2AA45E2E-E27F-44AC-A44C-17DF89A1D13B}"/>
              </a:ext>
            </a:extLst>
          </p:cNvPr>
          <p:cNvSpPr>
            <a:spLocks noGrp="1"/>
          </p:cNvSpPr>
          <p:nvPr>
            <p:ph type="body" sz="quarter" idx="19" hasCustomPrompt="1"/>
          </p:nvPr>
        </p:nvSpPr>
        <p:spPr>
          <a:xfrm>
            <a:off x="9643966" y="4949307"/>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68" name="Slide Number Placeholder 67">
            <a:extLst>
              <a:ext uri="{FF2B5EF4-FFF2-40B4-BE49-F238E27FC236}">
                <a16:creationId xmlns:a16="http://schemas.microsoft.com/office/drawing/2014/main" id="{F4C567D1-DCB9-4662-BB96-26F8516538E6}"/>
              </a:ext>
            </a:extLst>
          </p:cNvPr>
          <p:cNvSpPr>
            <a:spLocks noGrp="1"/>
          </p:cNvSpPr>
          <p:nvPr>
            <p:ph type="sldNum" sz="quarter" idx="20"/>
          </p:nvPr>
        </p:nvSpPr>
        <p:spPr/>
        <p:txBody>
          <a:bodyPr/>
          <a:lstStyle/>
          <a:p>
            <a:fld id="{4179449E-6FBB-2343-B3AE-D1EFA46A6E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57138AE-B011-407F-976D-ACE67AD53BED}"/>
              </a:ext>
            </a:extLst>
          </p:cNvPr>
          <p:cNvCxnSpPr>
            <a:cxnSpLocks/>
          </p:cNvCxnSpPr>
          <p:nvPr userDrawn="1"/>
        </p:nvCxnSpPr>
        <p:spPr>
          <a:xfrm>
            <a:off x="6758616" y="6797440"/>
            <a:ext cx="927641" cy="1"/>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84BF03-BF34-4C2E-9E53-AD363CCDF71B}"/>
              </a:ext>
            </a:extLst>
          </p:cNvPr>
          <p:cNvCxnSpPr>
            <a:cxnSpLocks/>
          </p:cNvCxnSpPr>
          <p:nvPr userDrawn="1"/>
        </p:nvCxnSpPr>
        <p:spPr>
          <a:xfrm>
            <a:off x="5645447" y="2885840"/>
            <a:ext cx="1113169"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48948CB7-E318-4B00-A82D-7FBCB5907DB6}"/>
              </a:ext>
            </a:extLst>
          </p:cNvPr>
          <p:cNvSpPr>
            <a:spLocks noGrp="1"/>
          </p:cNvSpPr>
          <p:nvPr>
            <p:ph type="body" sz="quarter" idx="10" hasCustomPrompt="1"/>
          </p:nvPr>
        </p:nvSpPr>
        <p:spPr>
          <a:xfrm>
            <a:off x="1348969" y="3059999"/>
            <a:ext cx="9596718" cy="1555144"/>
          </a:xfrm>
          <a:prstGeom prst="rect">
            <a:avLst/>
          </a:prstGeom>
          <a:effectLst>
            <a:outerShdw blurRad="50800" dist="38100" dir="8100000" algn="tr" rotWithShape="0">
              <a:prstClr val="black">
                <a:alpha val="40000"/>
              </a:prstClr>
            </a:outerShdw>
          </a:effectLst>
        </p:spPr>
        <p:txBody>
          <a:bodyPr/>
          <a:lstStyle>
            <a:lvl1pPr marL="0" indent="0" algn="ctr">
              <a:buNone/>
              <a:defRPr sz="4800" b="0">
                <a:solidFill>
                  <a:schemeClr val="bg1"/>
                </a:solidFill>
                <a:latin typeface="Arial Black" panose="020B0A04020102020204" pitchFamily="34" charset="0"/>
                <a:cs typeface="Arial" panose="020B0604020202020204" pitchFamily="34" charset="0"/>
              </a:defRPr>
            </a:lvl1pPr>
          </a:lstStyle>
          <a:p>
            <a:pPr lvl="0"/>
            <a:r>
              <a:rPr lang="en-US"/>
              <a:t>Section Title </a:t>
            </a:r>
          </a:p>
        </p:txBody>
      </p:sp>
      <p:sp>
        <p:nvSpPr>
          <p:cNvPr id="12" name="Text Placeholder 8">
            <a:extLst>
              <a:ext uri="{FF2B5EF4-FFF2-40B4-BE49-F238E27FC236}">
                <a16:creationId xmlns:a16="http://schemas.microsoft.com/office/drawing/2014/main" id="{94AA068C-8070-4464-B45A-F68AF4884473}"/>
              </a:ext>
            </a:extLst>
          </p:cNvPr>
          <p:cNvSpPr>
            <a:spLocks noGrp="1"/>
          </p:cNvSpPr>
          <p:nvPr>
            <p:ph type="body" sz="quarter" idx="11" hasCustomPrompt="1"/>
          </p:nvPr>
        </p:nvSpPr>
        <p:spPr>
          <a:xfrm>
            <a:off x="3568648" y="4675708"/>
            <a:ext cx="5266765" cy="812778"/>
          </a:xfrm>
          <a:prstGeom prst="rect">
            <a:avLst/>
          </a:prstGeom>
          <a:effectLst>
            <a:outerShdw blurRad="50800" dist="38100" dir="8100000" algn="tr" rotWithShape="0">
              <a:prstClr val="black">
                <a:alpha val="40000"/>
              </a:prstClr>
            </a:outerShdw>
          </a:effectLst>
        </p:spPr>
        <p:txBody>
          <a:bodyPr/>
          <a:lstStyle>
            <a:lvl1pPr marL="0" indent="0" algn="ctr">
              <a:buNone/>
              <a:defRPr sz="5400" b="0">
                <a:solidFill>
                  <a:srgbClr val="EF4B25"/>
                </a:solidFill>
                <a:latin typeface="Arial" panose="020B0604020202020204" pitchFamily="34" charset="0"/>
                <a:cs typeface="Arial" panose="020B0604020202020204" pitchFamily="34" charset="0"/>
              </a:defRPr>
            </a:lvl1pPr>
          </a:lstStyle>
          <a:p>
            <a:pPr lvl="0"/>
            <a:r>
              <a:rPr lang="en-US"/>
              <a:t>Subtitle</a:t>
            </a:r>
          </a:p>
        </p:txBody>
      </p:sp>
      <p:sp>
        <p:nvSpPr>
          <p:cNvPr id="14" name="Slide Number Placeholder 13">
            <a:extLst>
              <a:ext uri="{FF2B5EF4-FFF2-40B4-BE49-F238E27FC236}">
                <a16:creationId xmlns:a16="http://schemas.microsoft.com/office/drawing/2014/main" id="{1423DDE8-A2B0-4EF1-A845-BC8CEC59062E}"/>
              </a:ext>
            </a:extLst>
          </p:cNvPr>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614216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424F837E-B483-40EC-BEF2-DBB0C196C25E}"/>
              </a:ext>
            </a:extLst>
          </p:cNvPr>
          <p:cNvSpPr>
            <a:spLocks noGrp="1"/>
          </p:cNvSpPr>
          <p:nvPr>
            <p:ph type="body" sz="quarter" idx="10" hasCustomPrompt="1"/>
          </p:nvPr>
        </p:nvSpPr>
        <p:spPr>
          <a:xfrm>
            <a:off x="6777318" y="1486007"/>
            <a:ext cx="4745990" cy="1066456"/>
          </a:xfrm>
          <a:prstGeom prst="rect">
            <a:avLst/>
          </a:prstGeom>
        </p:spPr>
        <p:txBody>
          <a:bodyPr/>
          <a:lstStyle>
            <a:lvl1pPr marL="0" indent="0" algn="r">
              <a:buNone/>
              <a:defRPr sz="36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15" name="Text Placeholder 30">
            <a:extLst>
              <a:ext uri="{FF2B5EF4-FFF2-40B4-BE49-F238E27FC236}">
                <a16:creationId xmlns:a16="http://schemas.microsoft.com/office/drawing/2014/main" id="{78C5CDB3-9297-4184-999E-3272BE0AC5E8}"/>
              </a:ext>
            </a:extLst>
          </p:cNvPr>
          <p:cNvSpPr>
            <a:spLocks noGrp="1"/>
          </p:cNvSpPr>
          <p:nvPr>
            <p:ph type="body" sz="quarter" idx="14" hasCustomPrompt="1"/>
          </p:nvPr>
        </p:nvSpPr>
        <p:spPr>
          <a:xfrm>
            <a:off x="7038988" y="2565888"/>
            <a:ext cx="4484320" cy="473147"/>
          </a:xfrm>
          <a:prstGeom prst="rect">
            <a:avLst/>
          </a:prstGeom>
        </p:spPr>
        <p:txBody>
          <a:bodyPr/>
          <a:lstStyle>
            <a:lvl1pPr marL="0" indent="0" algn="r">
              <a:buNone/>
              <a:defRPr sz="28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6" name="Text Placeholder 32">
            <a:extLst>
              <a:ext uri="{FF2B5EF4-FFF2-40B4-BE49-F238E27FC236}">
                <a16:creationId xmlns:a16="http://schemas.microsoft.com/office/drawing/2014/main" id="{74411BDF-1E17-4616-99E7-2C120771626D}"/>
              </a:ext>
            </a:extLst>
          </p:cNvPr>
          <p:cNvSpPr>
            <a:spLocks noGrp="1"/>
          </p:cNvSpPr>
          <p:nvPr>
            <p:ph type="body" sz="quarter" idx="15" hasCustomPrompt="1"/>
          </p:nvPr>
        </p:nvSpPr>
        <p:spPr>
          <a:xfrm>
            <a:off x="7139648" y="3204861"/>
            <a:ext cx="4383660" cy="3016645"/>
          </a:xfrm>
          <a:prstGeom prst="rect">
            <a:avLst/>
          </a:prstGeom>
        </p:spPr>
        <p:txBody>
          <a:bodyPr/>
          <a:lstStyle>
            <a:lvl1pPr marL="0" indent="0" algn="r">
              <a:buNone/>
              <a:defRPr sz="180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17" name="Slide Number Placeholder 16">
            <a:extLst>
              <a:ext uri="{FF2B5EF4-FFF2-40B4-BE49-F238E27FC236}">
                <a16:creationId xmlns:a16="http://schemas.microsoft.com/office/drawing/2014/main" id="{625C7632-FA62-4004-AB2F-63522999B046}"/>
              </a:ext>
            </a:extLst>
          </p:cNvPr>
          <p:cNvSpPr>
            <a:spLocks noGrp="1"/>
          </p:cNvSpPr>
          <p:nvPr>
            <p:ph type="sldNum" sz="quarter" idx="16"/>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7061580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36A992CE-5762-454A-BD9F-40C162BF4E26}"/>
              </a:ext>
            </a:extLst>
          </p:cNvPr>
          <p:cNvSpPr>
            <a:spLocks noGrp="1"/>
          </p:cNvSpPr>
          <p:nvPr>
            <p:ph type="body" sz="quarter" idx="10" hasCustomPrompt="1"/>
          </p:nvPr>
        </p:nvSpPr>
        <p:spPr>
          <a:xfrm>
            <a:off x="958605" y="3165958"/>
            <a:ext cx="4484320" cy="1066456"/>
          </a:xfrm>
          <a:prstGeom prst="rect">
            <a:avLst/>
          </a:prstGeom>
          <a:effectLst>
            <a:outerShdw blurRad="50800" dist="38100" dir="5400000" algn="t"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12" name="Text Placeholder 30">
            <a:extLst>
              <a:ext uri="{FF2B5EF4-FFF2-40B4-BE49-F238E27FC236}">
                <a16:creationId xmlns:a16="http://schemas.microsoft.com/office/drawing/2014/main" id="{B7D7CFE9-30CB-4301-BF9C-7F9EAC7DE103}"/>
              </a:ext>
            </a:extLst>
          </p:cNvPr>
          <p:cNvSpPr>
            <a:spLocks noGrp="1"/>
          </p:cNvSpPr>
          <p:nvPr>
            <p:ph type="body" sz="quarter" idx="14" hasCustomPrompt="1"/>
          </p:nvPr>
        </p:nvSpPr>
        <p:spPr>
          <a:xfrm>
            <a:off x="958605" y="4697506"/>
            <a:ext cx="4484320" cy="1873624"/>
          </a:xfrm>
          <a:prstGeom prst="rect">
            <a:avLst/>
          </a:prstGeom>
        </p:spPr>
        <p:txBody>
          <a:bodyPr/>
          <a:lstStyle>
            <a:lvl1pPr marL="0" indent="0" algn="ctr">
              <a:buNone/>
              <a:defRPr sz="1600" b="0">
                <a:solidFill>
                  <a:schemeClr val="bg1"/>
                </a:solidFill>
                <a:latin typeface="Arial" panose="020B0604020202020204" pitchFamily="34" charset="0"/>
                <a:cs typeface="Arial" panose="020B0604020202020204" pitchFamily="34" charset="0"/>
              </a:defRPr>
            </a:lvl1pPr>
          </a:lstStyle>
          <a:p>
            <a:pPr lvl="0"/>
            <a:r>
              <a:rPr lang="en-US"/>
              <a:t>Arial Regular 16pt – for support copy</a:t>
            </a:r>
          </a:p>
        </p:txBody>
      </p:sp>
      <p:sp>
        <p:nvSpPr>
          <p:cNvPr id="14" name="Text Placeholder 13">
            <a:extLst>
              <a:ext uri="{FF2B5EF4-FFF2-40B4-BE49-F238E27FC236}">
                <a16:creationId xmlns:a16="http://schemas.microsoft.com/office/drawing/2014/main" id="{2B1DB43D-9AA5-4384-ADF7-028E3E942E4C}"/>
              </a:ext>
            </a:extLst>
          </p:cNvPr>
          <p:cNvSpPr>
            <a:spLocks noGrp="1"/>
          </p:cNvSpPr>
          <p:nvPr>
            <p:ph type="body" sz="quarter" idx="15" hasCustomPrompt="1"/>
          </p:nvPr>
        </p:nvSpPr>
        <p:spPr>
          <a:xfrm>
            <a:off x="6096000" y="4951262"/>
            <a:ext cx="5675313" cy="1619867"/>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z="1800"/>
              <a:t>Arial Regular 18pt – for standard body copy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lvl="0"/>
            <a:endParaRPr lang="en-US"/>
          </a:p>
        </p:txBody>
      </p:sp>
      <p:sp>
        <p:nvSpPr>
          <p:cNvPr id="15" name="Slide Number Placeholder 14">
            <a:extLst>
              <a:ext uri="{FF2B5EF4-FFF2-40B4-BE49-F238E27FC236}">
                <a16:creationId xmlns:a16="http://schemas.microsoft.com/office/drawing/2014/main" id="{FD1831DF-C47D-4C47-97EE-00B003ACD56C}"/>
              </a:ext>
            </a:extLst>
          </p:cNvPr>
          <p:cNvSpPr>
            <a:spLocks noGrp="1"/>
          </p:cNvSpPr>
          <p:nvPr>
            <p:ph type="sldNum" sz="quarter" idx="16"/>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0472048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53_Custom Layout">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3DEDA9-933F-4157-8C63-2657F947090B}"/>
              </a:ext>
            </a:extLst>
          </p:cNvPr>
          <p:cNvSpPr>
            <a:spLocks noGrp="1"/>
          </p:cNvSpPr>
          <p:nvPr>
            <p:ph type="sldNum" sz="quarter" idx="16"/>
          </p:nvPr>
        </p:nvSpPr>
        <p:spPr/>
        <p:txBody>
          <a:bodyPr/>
          <a:lstStyle/>
          <a:p>
            <a:fld id="{4179449E-6FBB-2343-B3AE-D1EFA46A6E77}" type="slidenum">
              <a:rPr lang="en-US" smtClean="0"/>
              <a:pPr/>
              <a:t>‹#›</a:t>
            </a:fld>
            <a:endParaRPr lang="en-US"/>
          </a:p>
        </p:txBody>
      </p:sp>
      <p:sp>
        <p:nvSpPr>
          <p:cNvPr id="7" name="Text Placeholder 2">
            <a:extLst>
              <a:ext uri="{FF2B5EF4-FFF2-40B4-BE49-F238E27FC236}">
                <a16:creationId xmlns:a16="http://schemas.microsoft.com/office/drawing/2014/main" id="{B500B192-ABA7-4DC5-8FE8-1EAE48361D53}"/>
              </a:ext>
            </a:extLst>
          </p:cNvPr>
          <p:cNvSpPr>
            <a:spLocks noGrp="1"/>
          </p:cNvSpPr>
          <p:nvPr>
            <p:ph type="body" sz="quarter" idx="10" hasCustomPrompt="1"/>
          </p:nvPr>
        </p:nvSpPr>
        <p:spPr>
          <a:xfrm>
            <a:off x="6855942" y="960640"/>
            <a:ext cx="4484320" cy="1253642"/>
          </a:xfrm>
          <a:prstGeom prst="rect">
            <a:avLst/>
          </a:prstGeom>
          <a:effectLst>
            <a:outerShdw blurRad="50800" dist="38100" dir="5400000" algn="t"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8" name="Text Placeholder 30">
            <a:extLst>
              <a:ext uri="{FF2B5EF4-FFF2-40B4-BE49-F238E27FC236}">
                <a16:creationId xmlns:a16="http://schemas.microsoft.com/office/drawing/2014/main" id="{857272D2-F8D9-49A4-9BCC-A317C8060858}"/>
              </a:ext>
            </a:extLst>
          </p:cNvPr>
          <p:cNvSpPr>
            <a:spLocks noGrp="1"/>
          </p:cNvSpPr>
          <p:nvPr>
            <p:ph type="body" sz="quarter" idx="17" hasCustomPrompt="1"/>
          </p:nvPr>
        </p:nvSpPr>
        <p:spPr>
          <a:xfrm>
            <a:off x="6855942" y="2492188"/>
            <a:ext cx="4484320" cy="1416424"/>
          </a:xfrm>
          <a:prstGeom prst="rect">
            <a:avLst/>
          </a:prstGeom>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9" name="Text Placeholder 30">
            <a:extLst>
              <a:ext uri="{FF2B5EF4-FFF2-40B4-BE49-F238E27FC236}">
                <a16:creationId xmlns:a16="http://schemas.microsoft.com/office/drawing/2014/main" id="{2E5471CD-51CF-4310-B493-E80F92C6A919}"/>
              </a:ext>
            </a:extLst>
          </p:cNvPr>
          <p:cNvSpPr>
            <a:spLocks noGrp="1"/>
          </p:cNvSpPr>
          <p:nvPr>
            <p:ph type="body" sz="quarter" idx="18" hasCustomPrompt="1"/>
          </p:nvPr>
        </p:nvSpPr>
        <p:spPr>
          <a:xfrm>
            <a:off x="6855942" y="4043082"/>
            <a:ext cx="4484320" cy="1416424"/>
          </a:xfrm>
          <a:prstGeom prst="rect">
            <a:avLst/>
          </a:prstGeom>
        </p:spPr>
        <p:txBody>
          <a:bodyPr/>
          <a:lstStyle>
            <a:lvl1pPr marL="285750" indent="-285750" algn="l">
              <a:buFont typeface="Arial" panose="020B0604020202020204" pitchFamily="34" charset="0"/>
              <a:buChar char="•"/>
              <a:defRPr sz="1800" b="0">
                <a:solidFill>
                  <a:schemeClr val="bg1"/>
                </a:solidFill>
                <a:latin typeface="Arial" panose="020B0604020202020204" pitchFamily="34" charset="0"/>
                <a:cs typeface="Arial" panose="020B0604020202020204" pitchFamily="34" charset="0"/>
              </a:defRPr>
            </a:lvl1pPr>
          </a:lstStyle>
          <a:p>
            <a:pPr lvl="0"/>
            <a:r>
              <a:rPr lang="en-US"/>
              <a:t>Arial Regular 16pt – for support copy</a:t>
            </a:r>
          </a:p>
        </p:txBody>
      </p:sp>
    </p:spTree>
    <p:extLst>
      <p:ext uri="{BB962C8B-B14F-4D97-AF65-F5344CB8AC3E}">
        <p14:creationId xmlns:p14="http://schemas.microsoft.com/office/powerpoint/2010/main" val="17528714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7_Custom Layout">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CBF66996-4D86-444D-AF5F-23F7787A3BB6}"/>
              </a:ext>
            </a:extLst>
          </p:cNvPr>
          <p:cNvSpPr>
            <a:spLocks noGrp="1"/>
          </p:cNvSpPr>
          <p:nvPr>
            <p:ph type="body" sz="quarter" idx="10" hasCustomPrompt="1"/>
          </p:nvPr>
        </p:nvSpPr>
        <p:spPr>
          <a:xfrm>
            <a:off x="5376441" y="627716"/>
            <a:ext cx="6245206" cy="491666"/>
          </a:xfrm>
          <a:prstGeom prst="rect">
            <a:avLst/>
          </a:prstGeom>
          <a:effectLst>
            <a:outerShdw blurRad="50800" dist="38100" dir="5400000" algn="t" rotWithShape="0">
              <a:prstClr val="black">
                <a:alpha val="40000"/>
              </a:prstClr>
            </a:outerShdw>
          </a:effectLst>
        </p:spPr>
        <p:txBody>
          <a:bodyPr/>
          <a:lstStyle>
            <a:lvl1pPr marL="0" indent="0" algn="r">
              <a:buNone/>
              <a:defRPr sz="3200" b="0">
                <a:solidFill>
                  <a:srgbClr val="EF4B25"/>
                </a:solidFill>
                <a:latin typeface="Arial" panose="020B0604020202020204" pitchFamily="34" charset="0"/>
                <a:cs typeface="Arial" panose="020B0604020202020204" pitchFamily="34" charset="0"/>
              </a:defRPr>
            </a:lvl1pPr>
          </a:lstStyle>
          <a:p>
            <a:pPr lvl="0"/>
            <a:r>
              <a:rPr lang="en-US"/>
              <a:t>CLICK HERE TO EDIT TITLE</a:t>
            </a:r>
          </a:p>
        </p:txBody>
      </p:sp>
      <p:sp>
        <p:nvSpPr>
          <p:cNvPr id="21" name="Text Placeholder 30">
            <a:extLst>
              <a:ext uri="{FF2B5EF4-FFF2-40B4-BE49-F238E27FC236}">
                <a16:creationId xmlns:a16="http://schemas.microsoft.com/office/drawing/2014/main" id="{BC376AF6-9F83-42FB-B46A-A36CDCFA56B7}"/>
              </a:ext>
            </a:extLst>
          </p:cNvPr>
          <p:cNvSpPr>
            <a:spLocks noGrp="1"/>
          </p:cNvSpPr>
          <p:nvPr>
            <p:ph type="body" sz="quarter" idx="17" hasCustomPrompt="1"/>
          </p:nvPr>
        </p:nvSpPr>
        <p:spPr>
          <a:xfrm>
            <a:off x="5644875" y="1211193"/>
            <a:ext cx="5966990" cy="960214"/>
          </a:xfrm>
          <a:prstGeom prst="rect">
            <a:avLst/>
          </a:prstGeom>
        </p:spPr>
        <p:txBody>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3" name="Text Placeholder 2">
            <a:extLst>
              <a:ext uri="{FF2B5EF4-FFF2-40B4-BE49-F238E27FC236}">
                <a16:creationId xmlns:a16="http://schemas.microsoft.com/office/drawing/2014/main" id="{8565A7E0-5117-4405-9705-8CA4F7C693F7}"/>
              </a:ext>
            </a:extLst>
          </p:cNvPr>
          <p:cNvSpPr>
            <a:spLocks noGrp="1"/>
          </p:cNvSpPr>
          <p:nvPr>
            <p:ph type="body" sz="quarter" idx="18" hasCustomPrompt="1"/>
          </p:nvPr>
        </p:nvSpPr>
        <p:spPr>
          <a:xfrm>
            <a:off x="5356877" y="5013564"/>
            <a:ext cx="6245206" cy="491666"/>
          </a:xfrm>
          <a:prstGeom prst="rect">
            <a:avLst/>
          </a:prstGeom>
          <a:effectLst>
            <a:outerShdw blurRad="50800" dist="38100" dir="5400000" algn="t" rotWithShape="0">
              <a:prstClr val="black">
                <a:alpha val="40000"/>
              </a:prstClr>
            </a:outerShdw>
          </a:effectLst>
        </p:spPr>
        <p:txBody>
          <a:bodyPr/>
          <a:lstStyle>
            <a:lvl1pPr marL="0" indent="0" algn="r">
              <a:buNone/>
              <a:defRPr sz="3200" b="0">
                <a:solidFill>
                  <a:srgbClr val="EF4B25"/>
                </a:solidFill>
                <a:latin typeface="Arial" panose="020B0604020202020204" pitchFamily="34" charset="0"/>
                <a:cs typeface="Arial" panose="020B0604020202020204" pitchFamily="34" charset="0"/>
              </a:defRPr>
            </a:lvl1pPr>
          </a:lstStyle>
          <a:p>
            <a:pPr lvl="0"/>
            <a:r>
              <a:rPr lang="en-US"/>
              <a:t>CLICK HERE TO EDIT TITLE</a:t>
            </a:r>
          </a:p>
        </p:txBody>
      </p:sp>
      <p:sp>
        <p:nvSpPr>
          <p:cNvPr id="24" name="Text Placeholder 30">
            <a:extLst>
              <a:ext uri="{FF2B5EF4-FFF2-40B4-BE49-F238E27FC236}">
                <a16:creationId xmlns:a16="http://schemas.microsoft.com/office/drawing/2014/main" id="{1AB04889-C07B-464B-BCB2-D62DCD8BE0D6}"/>
              </a:ext>
            </a:extLst>
          </p:cNvPr>
          <p:cNvSpPr>
            <a:spLocks noGrp="1"/>
          </p:cNvSpPr>
          <p:nvPr>
            <p:ph type="body" sz="quarter" idx="19" hasCustomPrompt="1"/>
          </p:nvPr>
        </p:nvSpPr>
        <p:spPr>
          <a:xfrm>
            <a:off x="5635093" y="5606048"/>
            <a:ext cx="5966990" cy="960214"/>
          </a:xfrm>
          <a:prstGeom prst="rect">
            <a:avLst/>
          </a:prstGeom>
        </p:spPr>
        <p:txBody>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5" name="Text Placeholder 2">
            <a:extLst>
              <a:ext uri="{FF2B5EF4-FFF2-40B4-BE49-F238E27FC236}">
                <a16:creationId xmlns:a16="http://schemas.microsoft.com/office/drawing/2014/main" id="{85E0DC4F-E70F-41BA-91A9-838690D3B70B}"/>
              </a:ext>
            </a:extLst>
          </p:cNvPr>
          <p:cNvSpPr>
            <a:spLocks noGrp="1"/>
          </p:cNvSpPr>
          <p:nvPr>
            <p:ph type="body" sz="quarter" idx="20" hasCustomPrompt="1"/>
          </p:nvPr>
        </p:nvSpPr>
        <p:spPr>
          <a:xfrm>
            <a:off x="372501" y="2633045"/>
            <a:ext cx="6245206" cy="491666"/>
          </a:xfrm>
          <a:prstGeom prst="rect">
            <a:avLst/>
          </a:prstGeom>
          <a:effectLst>
            <a:outerShdw blurRad="50800" dist="38100" dir="5400000" algn="t" rotWithShape="0">
              <a:prstClr val="black">
                <a:alpha val="40000"/>
              </a:prstClr>
            </a:outerShdw>
          </a:effectLst>
        </p:spPr>
        <p:txBody>
          <a:bodyPr/>
          <a:lstStyle>
            <a:lvl1pPr marL="0" indent="0" algn="l">
              <a:buNone/>
              <a:defRPr sz="3200" b="0">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26" name="Text Placeholder 30">
            <a:extLst>
              <a:ext uri="{FF2B5EF4-FFF2-40B4-BE49-F238E27FC236}">
                <a16:creationId xmlns:a16="http://schemas.microsoft.com/office/drawing/2014/main" id="{127958EC-DD84-4592-8BA1-2C3F2678B967}"/>
              </a:ext>
            </a:extLst>
          </p:cNvPr>
          <p:cNvSpPr>
            <a:spLocks noGrp="1"/>
          </p:cNvSpPr>
          <p:nvPr>
            <p:ph type="body" sz="quarter" idx="21" hasCustomPrompt="1"/>
          </p:nvPr>
        </p:nvSpPr>
        <p:spPr>
          <a:xfrm>
            <a:off x="372501" y="3224019"/>
            <a:ext cx="5966990" cy="960214"/>
          </a:xfrm>
          <a:prstGeom prst="rect">
            <a:avLst/>
          </a:prstGeom>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 name="Slide Number Placeholder 1">
            <a:extLst>
              <a:ext uri="{FF2B5EF4-FFF2-40B4-BE49-F238E27FC236}">
                <a16:creationId xmlns:a16="http://schemas.microsoft.com/office/drawing/2014/main" id="{BF07E155-667B-4890-AC29-3174F67B5EE9}"/>
              </a:ext>
            </a:extLst>
          </p:cNvPr>
          <p:cNvSpPr>
            <a:spLocks noGrp="1"/>
          </p:cNvSpPr>
          <p:nvPr>
            <p:ph type="sldNum" sz="quarter" idx="2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742504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0" name="Text Placeholder 2">
            <a:extLst>
              <a:ext uri="{FF2B5EF4-FFF2-40B4-BE49-F238E27FC236}">
                <a16:creationId xmlns:a16="http://schemas.microsoft.com/office/drawing/2014/main" id="{5EF15BE7-9C77-4F4C-AC5A-32AF70D752D5}"/>
              </a:ext>
            </a:extLst>
          </p:cNvPr>
          <p:cNvSpPr>
            <a:spLocks noGrp="1"/>
          </p:cNvSpPr>
          <p:nvPr>
            <p:ph type="body" sz="quarter" idx="10" hasCustomPrompt="1"/>
          </p:nvPr>
        </p:nvSpPr>
        <p:spPr>
          <a:xfrm>
            <a:off x="8153733" y="610108"/>
            <a:ext cx="3605979" cy="959037"/>
          </a:xfrm>
          <a:prstGeom prst="rect">
            <a:avLst/>
          </a:prstGeom>
          <a:effectLst/>
        </p:spPr>
        <p:txBody>
          <a:bodyPr/>
          <a:lstStyle>
            <a:lvl1pPr marL="0" indent="0" algn="l">
              <a:buNone/>
              <a:defRPr sz="3200" b="0">
                <a:solidFill>
                  <a:srgbClr val="66B948"/>
                </a:solidFill>
                <a:latin typeface="Arial" panose="020B0604020202020204" pitchFamily="34" charset="0"/>
                <a:cs typeface="Arial" panose="020B0604020202020204" pitchFamily="34" charset="0"/>
              </a:defRPr>
            </a:lvl1pPr>
          </a:lstStyle>
          <a:p>
            <a:pPr lvl="0"/>
            <a:r>
              <a:rPr lang="en-US"/>
              <a:t>CLICK HERE TO EDIT TITLE</a:t>
            </a:r>
          </a:p>
        </p:txBody>
      </p:sp>
      <p:sp>
        <p:nvSpPr>
          <p:cNvPr id="31" name="Text Placeholder 30">
            <a:extLst>
              <a:ext uri="{FF2B5EF4-FFF2-40B4-BE49-F238E27FC236}">
                <a16:creationId xmlns:a16="http://schemas.microsoft.com/office/drawing/2014/main" id="{B773F203-DA5D-4158-9313-C00267F16004}"/>
              </a:ext>
            </a:extLst>
          </p:cNvPr>
          <p:cNvSpPr>
            <a:spLocks noGrp="1"/>
          </p:cNvSpPr>
          <p:nvPr>
            <p:ph type="body" sz="quarter" idx="17" hasCustomPrompt="1"/>
          </p:nvPr>
        </p:nvSpPr>
        <p:spPr>
          <a:xfrm>
            <a:off x="8153733" y="1648944"/>
            <a:ext cx="3605979" cy="1399055"/>
          </a:xfrm>
          <a:prstGeom prst="rect">
            <a:avLst/>
          </a:prstGeom>
        </p:spPr>
        <p:txBody>
          <a:bodyPr/>
          <a:lstStyle>
            <a:lvl1pPr marL="0" indent="0" algn="l">
              <a:buNone/>
              <a:defRPr sz="1800" b="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32" name="Text Placeholder 29">
            <a:extLst>
              <a:ext uri="{FF2B5EF4-FFF2-40B4-BE49-F238E27FC236}">
                <a16:creationId xmlns:a16="http://schemas.microsoft.com/office/drawing/2014/main" id="{BB12B9D7-A99E-4808-99E6-B6ED0124F5AF}"/>
              </a:ext>
            </a:extLst>
          </p:cNvPr>
          <p:cNvSpPr>
            <a:spLocks noGrp="1"/>
          </p:cNvSpPr>
          <p:nvPr>
            <p:ph type="body" sz="quarter" idx="20" hasCustomPrompt="1"/>
          </p:nvPr>
        </p:nvSpPr>
        <p:spPr>
          <a:xfrm>
            <a:off x="8153732" y="3237193"/>
            <a:ext cx="3605979" cy="2781866"/>
          </a:xfrm>
          <a:prstGeom prst="rect">
            <a:avLst/>
          </a:prstGeom>
        </p:spPr>
        <p:txBody>
          <a:bodyPr/>
          <a:lstStyle>
            <a:lvl1pPr marL="285750" indent="-285750" algn="ct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33" name="Text Placeholder 2">
            <a:extLst>
              <a:ext uri="{FF2B5EF4-FFF2-40B4-BE49-F238E27FC236}">
                <a16:creationId xmlns:a16="http://schemas.microsoft.com/office/drawing/2014/main" id="{BDD0D4F6-23C8-40E5-89CC-0B40E9AE8E1E}"/>
              </a:ext>
            </a:extLst>
          </p:cNvPr>
          <p:cNvSpPr>
            <a:spLocks noGrp="1"/>
          </p:cNvSpPr>
          <p:nvPr>
            <p:ph type="body" sz="quarter" idx="21" hasCustomPrompt="1"/>
          </p:nvPr>
        </p:nvSpPr>
        <p:spPr>
          <a:xfrm>
            <a:off x="2423259" y="180966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4" name="Text Placeholder 2">
            <a:extLst>
              <a:ext uri="{FF2B5EF4-FFF2-40B4-BE49-F238E27FC236}">
                <a16:creationId xmlns:a16="http://schemas.microsoft.com/office/drawing/2014/main" id="{F57E2BB4-5932-4D12-B17D-4813553C1CAD}"/>
              </a:ext>
            </a:extLst>
          </p:cNvPr>
          <p:cNvSpPr>
            <a:spLocks noGrp="1"/>
          </p:cNvSpPr>
          <p:nvPr>
            <p:ph type="body" sz="quarter" idx="22" hasCustomPrompt="1"/>
          </p:nvPr>
        </p:nvSpPr>
        <p:spPr>
          <a:xfrm>
            <a:off x="4368276" y="181457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7" name="Text Placeholder 2">
            <a:extLst>
              <a:ext uri="{FF2B5EF4-FFF2-40B4-BE49-F238E27FC236}">
                <a16:creationId xmlns:a16="http://schemas.microsoft.com/office/drawing/2014/main" id="{F48B5356-0DF1-48F0-B86F-F6988613EE7F}"/>
              </a:ext>
            </a:extLst>
          </p:cNvPr>
          <p:cNvSpPr>
            <a:spLocks noGrp="1"/>
          </p:cNvSpPr>
          <p:nvPr>
            <p:ph type="body" sz="quarter" idx="23" hasCustomPrompt="1"/>
          </p:nvPr>
        </p:nvSpPr>
        <p:spPr>
          <a:xfrm>
            <a:off x="2433259" y="3840095"/>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8" name="Text Placeholder 2">
            <a:extLst>
              <a:ext uri="{FF2B5EF4-FFF2-40B4-BE49-F238E27FC236}">
                <a16:creationId xmlns:a16="http://schemas.microsoft.com/office/drawing/2014/main" id="{CD5A5728-99A2-48BC-8AE9-65477CABC7FC}"/>
              </a:ext>
            </a:extLst>
          </p:cNvPr>
          <p:cNvSpPr>
            <a:spLocks noGrp="1"/>
          </p:cNvSpPr>
          <p:nvPr>
            <p:ph type="body" sz="quarter" idx="24" hasCustomPrompt="1"/>
          </p:nvPr>
        </p:nvSpPr>
        <p:spPr>
          <a:xfrm>
            <a:off x="4378281" y="383603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2" name="Slide Number Placeholder 1">
            <a:extLst>
              <a:ext uri="{FF2B5EF4-FFF2-40B4-BE49-F238E27FC236}">
                <a16:creationId xmlns:a16="http://schemas.microsoft.com/office/drawing/2014/main" id="{4D5DBA2A-A415-4257-868E-BD07922D3C9B}"/>
              </a:ext>
            </a:extLst>
          </p:cNvPr>
          <p:cNvSpPr>
            <a:spLocks noGrp="1"/>
          </p:cNvSpPr>
          <p:nvPr>
            <p:ph type="sldNum" sz="quarter" idx="25"/>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2073131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14F9F9ED-3014-498E-965F-0E6B098381B5}"/>
              </a:ext>
            </a:extLst>
          </p:cNvPr>
          <p:cNvSpPr>
            <a:spLocks noGrp="1"/>
          </p:cNvSpPr>
          <p:nvPr>
            <p:ph type="body" sz="quarter" idx="10" hasCustomPrompt="1"/>
          </p:nvPr>
        </p:nvSpPr>
        <p:spPr>
          <a:xfrm>
            <a:off x="686455" y="411783"/>
            <a:ext cx="10618040" cy="638175"/>
          </a:xfrm>
          <a:prstGeom prst="rect">
            <a:avLst/>
          </a:prstGeom>
        </p:spPr>
        <p:txBody>
          <a:bodyPr/>
          <a:lstStyle>
            <a:lvl1pPr marL="0" indent="0">
              <a:buNone/>
              <a:defRPr sz="3600" b="1">
                <a:solidFill>
                  <a:srgbClr val="66B948"/>
                </a:solidFill>
                <a:latin typeface="Arial" panose="020B0604020202020204" pitchFamily="34" charset="0"/>
                <a:cs typeface="Arial" panose="020B0604020202020204" pitchFamily="34" charset="0"/>
              </a:defRPr>
            </a:lvl1pPr>
          </a:lstStyle>
          <a:p>
            <a:pPr lvl="0"/>
            <a:r>
              <a:rPr lang="en-US"/>
              <a:t>CLICK HERE TO EDIT TITLE</a:t>
            </a:r>
          </a:p>
        </p:txBody>
      </p:sp>
      <p:sp>
        <p:nvSpPr>
          <p:cNvPr id="7" name="Text Placeholder 30">
            <a:extLst>
              <a:ext uri="{FF2B5EF4-FFF2-40B4-BE49-F238E27FC236}">
                <a16:creationId xmlns:a16="http://schemas.microsoft.com/office/drawing/2014/main" id="{CF589A65-6F17-41D8-AD88-AB7A315C0E35}"/>
              </a:ext>
            </a:extLst>
          </p:cNvPr>
          <p:cNvSpPr>
            <a:spLocks noGrp="1"/>
          </p:cNvSpPr>
          <p:nvPr>
            <p:ph type="body" sz="quarter" idx="14" hasCustomPrompt="1"/>
          </p:nvPr>
        </p:nvSpPr>
        <p:spPr>
          <a:xfrm>
            <a:off x="1358150" y="1550557"/>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8" name="Text Placeholder 32">
            <a:extLst>
              <a:ext uri="{FF2B5EF4-FFF2-40B4-BE49-F238E27FC236}">
                <a16:creationId xmlns:a16="http://schemas.microsoft.com/office/drawing/2014/main" id="{5CA92BEE-1660-4047-AECF-74D63E8F3ADC}"/>
              </a:ext>
            </a:extLst>
          </p:cNvPr>
          <p:cNvSpPr>
            <a:spLocks noGrp="1"/>
          </p:cNvSpPr>
          <p:nvPr>
            <p:ph type="body" sz="quarter" idx="15" hasCustomPrompt="1"/>
          </p:nvPr>
        </p:nvSpPr>
        <p:spPr>
          <a:xfrm>
            <a:off x="1358151" y="1854654"/>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9" name="Text Placeholder 30">
            <a:extLst>
              <a:ext uri="{FF2B5EF4-FFF2-40B4-BE49-F238E27FC236}">
                <a16:creationId xmlns:a16="http://schemas.microsoft.com/office/drawing/2014/main" id="{933D2B98-C0D5-44B9-BA65-C2D43A290DC4}"/>
              </a:ext>
            </a:extLst>
          </p:cNvPr>
          <p:cNvSpPr>
            <a:spLocks noGrp="1"/>
          </p:cNvSpPr>
          <p:nvPr>
            <p:ph type="body" sz="quarter" idx="16" hasCustomPrompt="1"/>
          </p:nvPr>
        </p:nvSpPr>
        <p:spPr>
          <a:xfrm>
            <a:off x="1357572" y="2531800"/>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0" name="Text Placeholder 32">
            <a:extLst>
              <a:ext uri="{FF2B5EF4-FFF2-40B4-BE49-F238E27FC236}">
                <a16:creationId xmlns:a16="http://schemas.microsoft.com/office/drawing/2014/main" id="{3252C3B8-DB2D-4A06-BBBA-4B36F175F78E}"/>
              </a:ext>
            </a:extLst>
          </p:cNvPr>
          <p:cNvSpPr>
            <a:spLocks noGrp="1"/>
          </p:cNvSpPr>
          <p:nvPr>
            <p:ph type="body" sz="quarter" idx="17" hasCustomPrompt="1"/>
          </p:nvPr>
        </p:nvSpPr>
        <p:spPr>
          <a:xfrm>
            <a:off x="1357573" y="2835897"/>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11" name="Text Placeholder 30">
            <a:extLst>
              <a:ext uri="{FF2B5EF4-FFF2-40B4-BE49-F238E27FC236}">
                <a16:creationId xmlns:a16="http://schemas.microsoft.com/office/drawing/2014/main" id="{6AC3A3AC-08C8-4ADE-9F21-470128FBC674}"/>
              </a:ext>
            </a:extLst>
          </p:cNvPr>
          <p:cNvSpPr>
            <a:spLocks noGrp="1"/>
          </p:cNvSpPr>
          <p:nvPr>
            <p:ph type="body" sz="quarter" idx="18" hasCustomPrompt="1"/>
          </p:nvPr>
        </p:nvSpPr>
        <p:spPr>
          <a:xfrm>
            <a:off x="1358150" y="3534478"/>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2" name="Text Placeholder 32">
            <a:extLst>
              <a:ext uri="{FF2B5EF4-FFF2-40B4-BE49-F238E27FC236}">
                <a16:creationId xmlns:a16="http://schemas.microsoft.com/office/drawing/2014/main" id="{D23A9DDB-61E4-4FE8-8B0A-16D13E1C7142}"/>
              </a:ext>
            </a:extLst>
          </p:cNvPr>
          <p:cNvSpPr>
            <a:spLocks noGrp="1"/>
          </p:cNvSpPr>
          <p:nvPr>
            <p:ph type="body" sz="quarter" idx="19" hasCustomPrompt="1"/>
          </p:nvPr>
        </p:nvSpPr>
        <p:spPr>
          <a:xfrm>
            <a:off x="1358151" y="3838575"/>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3" name="Slide Number Placeholder 2">
            <a:extLst>
              <a:ext uri="{FF2B5EF4-FFF2-40B4-BE49-F238E27FC236}">
                <a16:creationId xmlns:a16="http://schemas.microsoft.com/office/drawing/2014/main" id="{C29403E5-9CFA-4460-BABE-28A2A446DD1A}"/>
              </a:ext>
            </a:extLst>
          </p:cNvPr>
          <p:cNvSpPr>
            <a:spLocks noGrp="1"/>
          </p:cNvSpPr>
          <p:nvPr>
            <p:ph type="sldNum" sz="quarter" idx="2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5030733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lide Number Placeholder 5"/>
          <p:cNvSpPr>
            <a:spLocks noGrp="1"/>
          </p:cNvSpPr>
          <p:nvPr>
            <p:ph type="sldNum" sz="quarter" idx="4"/>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lvl1pPr algn="ctr">
              <a:defRPr sz="1800" b="1" i="0">
                <a:solidFill>
                  <a:schemeClr val="bg1"/>
                </a:solidFill>
                <a:latin typeface="Arial" panose="020B0604020202020204" pitchFamily="34" charset="0"/>
                <a:cs typeface="Arial" panose="020B0604020202020204" pitchFamily="34" charset="0"/>
              </a:defRPr>
            </a:lvl1pPr>
          </a:lstStyle>
          <a:p>
            <a:fld id="{4179449E-6FBB-2343-B3AE-D1EFA46A6E77}" type="slidenum">
              <a:rPr lang="en-US" smtClean="0"/>
              <a:pPr/>
              <a:t>‹#›</a:t>
            </a:fld>
            <a:endParaRPr lang="en-US"/>
          </a:p>
        </p:txBody>
      </p:sp>
    </p:spTree>
    <p:extLst>
      <p:ext uri="{BB962C8B-B14F-4D97-AF65-F5344CB8AC3E}">
        <p14:creationId xmlns:p14="http://schemas.microsoft.com/office/powerpoint/2010/main" val="2195166028"/>
      </p:ext>
    </p:extLst>
  </p:cSld>
  <p:clrMap bg1="lt1" tx1="dk1" bg2="lt2" tx2="dk2" accent1="accent1" accent2="accent2" accent3="accent3" accent4="accent4" accent5="accent5" accent6="accent6" hlink="hlink" folHlink="folHlink"/>
  <p:sldLayoutIdLst>
    <p:sldLayoutId id="2147483649" r:id="rId1"/>
    <p:sldLayoutId id="2147483702" r:id="rId2"/>
    <p:sldLayoutId id="2147483650" r:id="rId3"/>
    <p:sldLayoutId id="2147483651" r:id="rId4"/>
    <p:sldLayoutId id="2147483652" r:id="rId5"/>
    <p:sldLayoutId id="2147483708" r:id="rId6"/>
    <p:sldLayoutId id="2147483668" r:id="rId7"/>
    <p:sldLayoutId id="2147483661" r:id="rId8"/>
    <p:sldLayoutId id="2147483653" r:id="rId9"/>
    <p:sldLayoutId id="2147483675" r:id="rId10"/>
    <p:sldLayoutId id="2147483748" r:id="rId11"/>
    <p:sldLayoutId id="2147483707" r:id="rId12"/>
    <p:sldLayoutId id="2147483654"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mailto:automation@app.smartsheet.com"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4">
            <a:extLst>
              <a:ext uri="{FF2B5EF4-FFF2-40B4-BE49-F238E27FC236}">
                <a16:creationId xmlns:a16="http://schemas.microsoft.com/office/drawing/2014/main" id="{187CBABA-93C0-47B5-A96A-47D4C6FEFB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810" t="9297" r="306" b="6324"/>
          <a:stretch/>
        </p:blipFill>
        <p:spPr>
          <a:xfrm flipH="1">
            <a:off x="251011" y="231006"/>
            <a:ext cx="11689978" cy="4858729"/>
          </a:xfrm>
          <a:prstGeom prst="rect">
            <a:avLst/>
          </a:prstGeom>
          <a:ln>
            <a:noFill/>
          </a:ln>
          <a:effectLst>
            <a:softEdge rad="112500"/>
          </a:effectLst>
        </p:spPr>
      </p:pic>
      <p:grpSp>
        <p:nvGrpSpPr>
          <p:cNvPr id="8" name="Group 7">
            <a:extLst>
              <a:ext uri="{FF2B5EF4-FFF2-40B4-BE49-F238E27FC236}">
                <a16:creationId xmlns:a16="http://schemas.microsoft.com/office/drawing/2014/main" id="{CC281F6F-ADDE-4435-A537-02AC681BCF9F}"/>
              </a:ext>
            </a:extLst>
          </p:cNvPr>
          <p:cNvGrpSpPr/>
          <p:nvPr/>
        </p:nvGrpSpPr>
        <p:grpSpPr>
          <a:xfrm flipH="1">
            <a:off x="650782" y="-51001"/>
            <a:ext cx="7299960" cy="6067970"/>
            <a:chOff x="2726704" y="685166"/>
            <a:chExt cx="6395692" cy="5574664"/>
          </a:xfrm>
        </p:grpSpPr>
        <p:sp>
          <p:nvSpPr>
            <p:cNvPr id="9" name="Freeform 114">
              <a:extLst>
                <a:ext uri="{FF2B5EF4-FFF2-40B4-BE49-F238E27FC236}">
                  <a16:creationId xmlns:a16="http://schemas.microsoft.com/office/drawing/2014/main" id="{CC99F9C1-10EB-489D-98E8-186862FCAB6D}"/>
                </a:ext>
              </a:extLst>
            </p:cNvPr>
            <p:cNvSpPr>
              <a:spLocks/>
            </p:cNvSpPr>
            <p:nvPr/>
          </p:nvSpPr>
          <p:spPr bwMode="auto">
            <a:xfrm>
              <a:off x="3197360" y="685166"/>
              <a:ext cx="5564198" cy="5574664"/>
            </a:xfrm>
            <a:custGeom>
              <a:avLst/>
              <a:gdLst>
                <a:gd name="T0" fmla="*/ 445 w 580"/>
                <a:gd name="T1" fmla="*/ 136 h 581"/>
                <a:gd name="T2" fmla="*/ 495 w 580"/>
                <a:gd name="T3" fmla="*/ 496 h 581"/>
                <a:gd name="T4" fmla="*/ 135 w 580"/>
                <a:gd name="T5" fmla="*/ 445 h 581"/>
                <a:gd name="T6" fmla="*/ 85 w 580"/>
                <a:gd name="T7" fmla="*/ 86 h 581"/>
                <a:gd name="T8" fmla="*/ 445 w 580"/>
                <a:gd name="T9" fmla="*/ 136 h 581"/>
              </a:gdLst>
              <a:ahLst/>
              <a:cxnLst>
                <a:cxn ang="0">
                  <a:pos x="T0" y="T1"/>
                </a:cxn>
                <a:cxn ang="0">
                  <a:pos x="T2" y="T3"/>
                </a:cxn>
                <a:cxn ang="0">
                  <a:pos x="T4" y="T5"/>
                </a:cxn>
                <a:cxn ang="0">
                  <a:pos x="T6" y="T7"/>
                </a:cxn>
                <a:cxn ang="0">
                  <a:pos x="T8" y="T9"/>
                </a:cxn>
              </a:cxnLst>
              <a:rect l="0" t="0" r="r" b="b"/>
              <a:pathLst>
                <a:path w="580" h="581">
                  <a:moveTo>
                    <a:pt x="445" y="136"/>
                  </a:moveTo>
                  <a:cubicBezTo>
                    <a:pt x="558" y="249"/>
                    <a:pt x="580" y="410"/>
                    <a:pt x="495" y="496"/>
                  </a:cubicBezTo>
                  <a:cubicBezTo>
                    <a:pt x="410" y="581"/>
                    <a:pt x="249" y="559"/>
                    <a:pt x="135" y="445"/>
                  </a:cubicBezTo>
                  <a:cubicBezTo>
                    <a:pt x="22" y="332"/>
                    <a:pt x="0" y="171"/>
                    <a:pt x="85" y="86"/>
                  </a:cubicBezTo>
                  <a:cubicBezTo>
                    <a:pt x="170" y="0"/>
                    <a:pt x="331" y="23"/>
                    <a:pt x="445" y="136"/>
                  </a:cubicBezTo>
                </a:path>
              </a:pathLst>
            </a:custGeom>
            <a:solidFill>
              <a:srgbClr val="EF4B25">
                <a:alpha val="7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0" name="Freeform 136">
              <a:extLst>
                <a:ext uri="{FF2B5EF4-FFF2-40B4-BE49-F238E27FC236}">
                  <a16:creationId xmlns:a16="http://schemas.microsoft.com/office/drawing/2014/main" id="{B2945056-CC4F-4E9D-AC5D-917E3230F2E8}"/>
                </a:ext>
              </a:extLst>
            </p:cNvPr>
            <p:cNvSpPr>
              <a:spLocks noEditPoints="1"/>
            </p:cNvSpPr>
            <p:nvPr/>
          </p:nvSpPr>
          <p:spPr bwMode="auto">
            <a:xfrm>
              <a:off x="3704620" y="778089"/>
              <a:ext cx="3854150" cy="2923301"/>
            </a:xfrm>
            <a:custGeom>
              <a:avLst/>
              <a:gdLst>
                <a:gd name="T0" fmla="*/ 402 w 402"/>
                <a:gd name="T1" fmla="*/ 97 h 305"/>
                <a:gd name="T2" fmla="*/ 401 w 402"/>
                <a:gd name="T3" fmla="*/ 97 h 305"/>
                <a:gd name="T4" fmla="*/ 401 w 402"/>
                <a:gd name="T5" fmla="*/ 97 h 305"/>
                <a:gd name="T6" fmla="*/ 400 w 402"/>
                <a:gd name="T7" fmla="*/ 96 h 305"/>
                <a:gd name="T8" fmla="*/ 400 w 402"/>
                <a:gd name="T9" fmla="*/ 96 h 305"/>
                <a:gd name="T10" fmla="*/ 400 w 402"/>
                <a:gd name="T11" fmla="*/ 96 h 305"/>
                <a:gd name="T12" fmla="*/ 400 w 402"/>
                <a:gd name="T13" fmla="*/ 95 h 305"/>
                <a:gd name="T14" fmla="*/ 399 w 402"/>
                <a:gd name="T15" fmla="*/ 95 h 305"/>
                <a:gd name="T16" fmla="*/ 399 w 402"/>
                <a:gd name="T17" fmla="*/ 95 h 305"/>
                <a:gd name="T18" fmla="*/ 399 w 402"/>
                <a:gd name="T19" fmla="*/ 95 h 305"/>
                <a:gd name="T20" fmla="*/ 399 w 402"/>
                <a:gd name="T21" fmla="*/ 94 h 305"/>
                <a:gd name="T22" fmla="*/ 398 w 402"/>
                <a:gd name="T23" fmla="*/ 94 h 305"/>
                <a:gd name="T24" fmla="*/ 398 w 402"/>
                <a:gd name="T25" fmla="*/ 94 h 305"/>
                <a:gd name="T26" fmla="*/ 398 w 402"/>
                <a:gd name="T27" fmla="*/ 93 h 305"/>
                <a:gd name="T28" fmla="*/ 397 w 402"/>
                <a:gd name="T29" fmla="*/ 93 h 305"/>
                <a:gd name="T30" fmla="*/ 397 w 402"/>
                <a:gd name="T31" fmla="*/ 93 h 305"/>
                <a:gd name="T32" fmla="*/ 397 w 402"/>
                <a:gd name="T33" fmla="*/ 93 h 305"/>
                <a:gd name="T34" fmla="*/ 397 w 402"/>
                <a:gd name="T35" fmla="*/ 93 h 305"/>
                <a:gd name="T36" fmla="*/ 396 w 402"/>
                <a:gd name="T37" fmla="*/ 92 h 305"/>
                <a:gd name="T38" fmla="*/ 396 w 402"/>
                <a:gd name="T39" fmla="*/ 92 h 305"/>
                <a:gd name="T40" fmla="*/ 396 w 402"/>
                <a:gd name="T41" fmla="*/ 92 h 305"/>
                <a:gd name="T42" fmla="*/ 396 w 402"/>
                <a:gd name="T43" fmla="*/ 91 h 305"/>
                <a:gd name="T44" fmla="*/ 395 w 402"/>
                <a:gd name="T45" fmla="*/ 91 h 305"/>
                <a:gd name="T46" fmla="*/ 395 w 402"/>
                <a:gd name="T47" fmla="*/ 91 h 305"/>
                <a:gd name="T48" fmla="*/ 395 w 402"/>
                <a:gd name="T49" fmla="*/ 91 h 305"/>
                <a:gd name="T50" fmla="*/ 395 w 402"/>
                <a:gd name="T51" fmla="*/ 91 h 305"/>
                <a:gd name="T52" fmla="*/ 395 w 402"/>
                <a:gd name="T53" fmla="*/ 90 h 305"/>
                <a:gd name="T54" fmla="*/ 394 w 402"/>
                <a:gd name="T55" fmla="*/ 90 h 305"/>
                <a:gd name="T56" fmla="*/ 394 w 402"/>
                <a:gd name="T57" fmla="*/ 90 h 305"/>
                <a:gd name="T58" fmla="*/ 394 w 402"/>
                <a:gd name="T59" fmla="*/ 90 h 305"/>
                <a:gd name="T60" fmla="*/ 394 w 402"/>
                <a:gd name="T61" fmla="*/ 90 h 305"/>
                <a:gd name="T62" fmla="*/ 393 w 402"/>
                <a:gd name="T63" fmla="*/ 89 h 305"/>
                <a:gd name="T64" fmla="*/ 393 w 402"/>
                <a:gd name="T65" fmla="*/ 89 h 305"/>
                <a:gd name="T66" fmla="*/ 393 w 402"/>
                <a:gd name="T67" fmla="*/ 89 h 305"/>
                <a:gd name="T68" fmla="*/ 393 w 402"/>
                <a:gd name="T69" fmla="*/ 89 h 305"/>
                <a:gd name="T70" fmla="*/ 393 w 402"/>
                <a:gd name="T71" fmla="*/ 89 h 305"/>
                <a:gd name="T72" fmla="*/ 392 w 402"/>
                <a:gd name="T73" fmla="*/ 88 h 305"/>
                <a:gd name="T74" fmla="*/ 392 w 402"/>
                <a:gd name="T75" fmla="*/ 88 h 305"/>
                <a:gd name="T76" fmla="*/ 392 w 402"/>
                <a:gd name="T77" fmla="*/ 88 h 305"/>
                <a:gd name="T78" fmla="*/ 391 w 402"/>
                <a:gd name="T79" fmla="*/ 87 h 305"/>
                <a:gd name="T80" fmla="*/ 391 w 402"/>
                <a:gd name="T81" fmla="*/ 87 h 305"/>
                <a:gd name="T82" fmla="*/ 0 w 402"/>
                <a:gd name="T83" fmla="*/ 246 h 305"/>
                <a:gd name="T84" fmla="*/ 257 w 402"/>
                <a:gd name="T85" fmla="*/ 1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2" h="305">
                  <a:moveTo>
                    <a:pt x="402" y="97"/>
                  </a:moveTo>
                  <a:cubicBezTo>
                    <a:pt x="402" y="97"/>
                    <a:pt x="402" y="97"/>
                    <a:pt x="402" y="97"/>
                  </a:cubicBezTo>
                  <a:cubicBezTo>
                    <a:pt x="402" y="97"/>
                    <a:pt x="402" y="97"/>
                    <a:pt x="402" y="97"/>
                  </a:cubicBezTo>
                  <a:moveTo>
                    <a:pt x="401" y="97"/>
                  </a:moveTo>
                  <a:cubicBezTo>
                    <a:pt x="401" y="97"/>
                    <a:pt x="401" y="97"/>
                    <a:pt x="402" y="97"/>
                  </a:cubicBezTo>
                  <a:cubicBezTo>
                    <a:pt x="401" y="97"/>
                    <a:pt x="401" y="97"/>
                    <a:pt x="401" y="97"/>
                  </a:cubicBezTo>
                  <a:moveTo>
                    <a:pt x="401" y="97"/>
                  </a:moveTo>
                  <a:cubicBezTo>
                    <a:pt x="401" y="97"/>
                    <a:pt x="401" y="97"/>
                    <a:pt x="401" y="97"/>
                  </a:cubicBezTo>
                  <a:cubicBezTo>
                    <a:pt x="401" y="97"/>
                    <a:pt x="401" y="97"/>
                    <a:pt x="401" y="97"/>
                  </a:cubicBezTo>
                  <a:moveTo>
                    <a:pt x="400" y="96"/>
                  </a:moveTo>
                  <a:cubicBezTo>
                    <a:pt x="401" y="96"/>
                    <a:pt x="401" y="96"/>
                    <a:pt x="401" y="97"/>
                  </a:cubicBezTo>
                  <a:cubicBezTo>
                    <a:pt x="401" y="96"/>
                    <a:pt x="401" y="96"/>
                    <a:pt x="400" y="96"/>
                  </a:cubicBezTo>
                  <a:moveTo>
                    <a:pt x="400" y="96"/>
                  </a:moveTo>
                  <a:cubicBezTo>
                    <a:pt x="400" y="96"/>
                    <a:pt x="400" y="96"/>
                    <a:pt x="400" y="96"/>
                  </a:cubicBezTo>
                  <a:cubicBezTo>
                    <a:pt x="400" y="96"/>
                    <a:pt x="400" y="96"/>
                    <a:pt x="400" y="96"/>
                  </a:cubicBezTo>
                  <a:moveTo>
                    <a:pt x="400" y="96"/>
                  </a:moveTo>
                  <a:cubicBezTo>
                    <a:pt x="400" y="96"/>
                    <a:pt x="400" y="96"/>
                    <a:pt x="400" y="96"/>
                  </a:cubicBezTo>
                  <a:cubicBezTo>
                    <a:pt x="400" y="96"/>
                    <a:pt x="400" y="96"/>
                    <a:pt x="400" y="96"/>
                  </a:cubicBezTo>
                  <a:moveTo>
                    <a:pt x="400" y="95"/>
                  </a:moveTo>
                  <a:cubicBezTo>
                    <a:pt x="400" y="96"/>
                    <a:pt x="400" y="96"/>
                    <a:pt x="400" y="96"/>
                  </a:cubicBezTo>
                  <a:cubicBezTo>
                    <a:pt x="400" y="95"/>
                    <a:pt x="400" y="95"/>
                    <a:pt x="400" y="95"/>
                  </a:cubicBezTo>
                  <a:moveTo>
                    <a:pt x="399" y="95"/>
                  </a:moveTo>
                  <a:cubicBezTo>
                    <a:pt x="400" y="95"/>
                    <a:pt x="400" y="95"/>
                    <a:pt x="400" y="95"/>
                  </a:cubicBezTo>
                  <a:cubicBezTo>
                    <a:pt x="399" y="95"/>
                    <a:pt x="399" y="95"/>
                    <a:pt x="399" y="95"/>
                  </a:cubicBezTo>
                  <a:moveTo>
                    <a:pt x="399" y="95"/>
                  </a:moveTo>
                  <a:cubicBezTo>
                    <a:pt x="399" y="95"/>
                    <a:pt x="399" y="95"/>
                    <a:pt x="399" y="95"/>
                  </a:cubicBezTo>
                  <a:cubicBezTo>
                    <a:pt x="399" y="95"/>
                    <a:pt x="399" y="95"/>
                    <a:pt x="399" y="95"/>
                  </a:cubicBezTo>
                  <a:moveTo>
                    <a:pt x="399" y="95"/>
                  </a:moveTo>
                  <a:cubicBezTo>
                    <a:pt x="399" y="95"/>
                    <a:pt x="399" y="95"/>
                    <a:pt x="399" y="95"/>
                  </a:cubicBezTo>
                  <a:cubicBezTo>
                    <a:pt x="399" y="95"/>
                    <a:pt x="399" y="95"/>
                    <a:pt x="399" y="95"/>
                  </a:cubicBezTo>
                  <a:moveTo>
                    <a:pt x="399" y="94"/>
                  </a:moveTo>
                  <a:cubicBezTo>
                    <a:pt x="399" y="94"/>
                    <a:pt x="399" y="94"/>
                    <a:pt x="399" y="95"/>
                  </a:cubicBezTo>
                  <a:cubicBezTo>
                    <a:pt x="399" y="94"/>
                    <a:pt x="399" y="94"/>
                    <a:pt x="399" y="94"/>
                  </a:cubicBezTo>
                  <a:moveTo>
                    <a:pt x="398" y="94"/>
                  </a:moveTo>
                  <a:cubicBezTo>
                    <a:pt x="398" y="94"/>
                    <a:pt x="398" y="94"/>
                    <a:pt x="399" y="94"/>
                  </a:cubicBezTo>
                  <a:cubicBezTo>
                    <a:pt x="398" y="94"/>
                    <a:pt x="398" y="94"/>
                    <a:pt x="398" y="94"/>
                  </a:cubicBezTo>
                  <a:moveTo>
                    <a:pt x="398" y="94"/>
                  </a:moveTo>
                  <a:cubicBezTo>
                    <a:pt x="398" y="94"/>
                    <a:pt x="398" y="94"/>
                    <a:pt x="398" y="94"/>
                  </a:cubicBezTo>
                  <a:cubicBezTo>
                    <a:pt x="398" y="94"/>
                    <a:pt x="398" y="94"/>
                    <a:pt x="398" y="94"/>
                  </a:cubicBezTo>
                  <a:moveTo>
                    <a:pt x="398" y="93"/>
                  </a:moveTo>
                  <a:cubicBezTo>
                    <a:pt x="398" y="94"/>
                    <a:pt x="398" y="94"/>
                    <a:pt x="398" y="94"/>
                  </a:cubicBezTo>
                  <a:cubicBezTo>
                    <a:pt x="398" y="93"/>
                    <a:pt x="398" y="93"/>
                    <a:pt x="398" y="93"/>
                  </a:cubicBezTo>
                  <a:moveTo>
                    <a:pt x="397" y="93"/>
                  </a:moveTo>
                  <a:cubicBezTo>
                    <a:pt x="398" y="93"/>
                    <a:pt x="398" y="93"/>
                    <a:pt x="398" y="93"/>
                  </a:cubicBezTo>
                  <a:cubicBezTo>
                    <a:pt x="398" y="93"/>
                    <a:pt x="398" y="93"/>
                    <a:pt x="397" y="93"/>
                  </a:cubicBezTo>
                  <a:moveTo>
                    <a:pt x="397" y="93"/>
                  </a:moveTo>
                  <a:cubicBezTo>
                    <a:pt x="397" y="93"/>
                    <a:pt x="397" y="93"/>
                    <a:pt x="397" y="93"/>
                  </a:cubicBezTo>
                  <a:cubicBezTo>
                    <a:pt x="397" y="93"/>
                    <a:pt x="397" y="93"/>
                    <a:pt x="397" y="93"/>
                  </a:cubicBezTo>
                  <a:moveTo>
                    <a:pt x="397" y="93"/>
                  </a:moveTo>
                  <a:cubicBezTo>
                    <a:pt x="397" y="93"/>
                    <a:pt x="397" y="93"/>
                    <a:pt x="397" y="93"/>
                  </a:cubicBezTo>
                  <a:cubicBezTo>
                    <a:pt x="397" y="93"/>
                    <a:pt x="397" y="93"/>
                    <a:pt x="397" y="93"/>
                  </a:cubicBezTo>
                  <a:moveTo>
                    <a:pt x="397" y="93"/>
                  </a:moveTo>
                  <a:cubicBezTo>
                    <a:pt x="397" y="93"/>
                    <a:pt x="397" y="93"/>
                    <a:pt x="397" y="93"/>
                  </a:cubicBezTo>
                  <a:cubicBezTo>
                    <a:pt x="397" y="93"/>
                    <a:pt x="397" y="93"/>
                    <a:pt x="397" y="93"/>
                  </a:cubicBezTo>
                  <a:moveTo>
                    <a:pt x="396" y="92"/>
                  </a:moveTo>
                  <a:cubicBezTo>
                    <a:pt x="396" y="92"/>
                    <a:pt x="397" y="92"/>
                    <a:pt x="397" y="93"/>
                  </a:cubicBezTo>
                  <a:cubicBezTo>
                    <a:pt x="397" y="92"/>
                    <a:pt x="396" y="92"/>
                    <a:pt x="396" y="92"/>
                  </a:cubicBezTo>
                  <a:moveTo>
                    <a:pt x="396" y="92"/>
                  </a:moveTo>
                  <a:cubicBezTo>
                    <a:pt x="396" y="92"/>
                    <a:pt x="396" y="92"/>
                    <a:pt x="396" y="92"/>
                  </a:cubicBezTo>
                  <a:cubicBezTo>
                    <a:pt x="396" y="92"/>
                    <a:pt x="396" y="92"/>
                    <a:pt x="396" y="92"/>
                  </a:cubicBezTo>
                  <a:moveTo>
                    <a:pt x="396" y="92"/>
                  </a:moveTo>
                  <a:cubicBezTo>
                    <a:pt x="396" y="92"/>
                    <a:pt x="396" y="92"/>
                    <a:pt x="396" y="92"/>
                  </a:cubicBezTo>
                  <a:cubicBezTo>
                    <a:pt x="396" y="92"/>
                    <a:pt x="396" y="92"/>
                    <a:pt x="396" y="92"/>
                  </a:cubicBezTo>
                  <a:moveTo>
                    <a:pt x="396" y="91"/>
                  </a:moveTo>
                  <a:cubicBezTo>
                    <a:pt x="396" y="92"/>
                    <a:pt x="396" y="92"/>
                    <a:pt x="396" y="92"/>
                  </a:cubicBezTo>
                  <a:cubicBezTo>
                    <a:pt x="396" y="92"/>
                    <a:pt x="396" y="92"/>
                    <a:pt x="396" y="91"/>
                  </a:cubicBezTo>
                  <a:moveTo>
                    <a:pt x="395" y="91"/>
                  </a:moveTo>
                  <a:cubicBezTo>
                    <a:pt x="396" y="91"/>
                    <a:pt x="396" y="91"/>
                    <a:pt x="396" y="91"/>
                  </a:cubicBezTo>
                  <a:cubicBezTo>
                    <a:pt x="395" y="91"/>
                    <a:pt x="395" y="91"/>
                    <a:pt x="395" y="91"/>
                  </a:cubicBezTo>
                  <a:moveTo>
                    <a:pt x="395" y="91"/>
                  </a:moveTo>
                  <a:cubicBezTo>
                    <a:pt x="395" y="91"/>
                    <a:pt x="395" y="91"/>
                    <a:pt x="395" y="91"/>
                  </a:cubicBezTo>
                  <a:cubicBezTo>
                    <a:pt x="395" y="91"/>
                    <a:pt x="395" y="91"/>
                    <a:pt x="395" y="91"/>
                  </a:cubicBezTo>
                  <a:moveTo>
                    <a:pt x="395" y="91"/>
                  </a:moveTo>
                  <a:cubicBezTo>
                    <a:pt x="395" y="91"/>
                    <a:pt x="395" y="91"/>
                    <a:pt x="395" y="91"/>
                  </a:cubicBezTo>
                  <a:cubicBezTo>
                    <a:pt x="395" y="91"/>
                    <a:pt x="395" y="91"/>
                    <a:pt x="395" y="91"/>
                  </a:cubicBezTo>
                  <a:moveTo>
                    <a:pt x="395" y="91"/>
                  </a:moveTo>
                  <a:cubicBezTo>
                    <a:pt x="395" y="91"/>
                    <a:pt x="395" y="91"/>
                    <a:pt x="395" y="91"/>
                  </a:cubicBezTo>
                  <a:cubicBezTo>
                    <a:pt x="395" y="91"/>
                    <a:pt x="395" y="91"/>
                    <a:pt x="395" y="91"/>
                  </a:cubicBezTo>
                  <a:moveTo>
                    <a:pt x="395" y="90"/>
                  </a:moveTo>
                  <a:cubicBezTo>
                    <a:pt x="395" y="90"/>
                    <a:pt x="395" y="90"/>
                    <a:pt x="395" y="91"/>
                  </a:cubicBezTo>
                  <a:cubicBezTo>
                    <a:pt x="395" y="90"/>
                    <a:pt x="395" y="90"/>
                    <a:pt x="395" y="90"/>
                  </a:cubicBezTo>
                  <a:moveTo>
                    <a:pt x="394" y="90"/>
                  </a:moveTo>
                  <a:cubicBezTo>
                    <a:pt x="394" y="90"/>
                    <a:pt x="394" y="90"/>
                    <a:pt x="394" y="90"/>
                  </a:cubicBezTo>
                  <a:cubicBezTo>
                    <a:pt x="394" y="90"/>
                    <a:pt x="394" y="90"/>
                    <a:pt x="394" y="90"/>
                  </a:cubicBezTo>
                  <a:moveTo>
                    <a:pt x="394" y="90"/>
                  </a:moveTo>
                  <a:cubicBezTo>
                    <a:pt x="394" y="90"/>
                    <a:pt x="394" y="90"/>
                    <a:pt x="394" y="90"/>
                  </a:cubicBezTo>
                  <a:cubicBezTo>
                    <a:pt x="394" y="90"/>
                    <a:pt x="394" y="90"/>
                    <a:pt x="394" y="90"/>
                  </a:cubicBezTo>
                  <a:moveTo>
                    <a:pt x="394" y="90"/>
                  </a:moveTo>
                  <a:cubicBezTo>
                    <a:pt x="394" y="90"/>
                    <a:pt x="394" y="90"/>
                    <a:pt x="394" y="90"/>
                  </a:cubicBezTo>
                  <a:cubicBezTo>
                    <a:pt x="394" y="90"/>
                    <a:pt x="394" y="90"/>
                    <a:pt x="394" y="90"/>
                  </a:cubicBezTo>
                  <a:moveTo>
                    <a:pt x="394" y="90"/>
                  </a:moveTo>
                  <a:cubicBezTo>
                    <a:pt x="394" y="90"/>
                    <a:pt x="394" y="90"/>
                    <a:pt x="394" y="90"/>
                  </a:cubicBezTo>
                  <a:cubicBezTo>
                    <a:pt x="394" y="90"/>
                    <a:pt x="394" y="90"/>
                    <a:pt x="394" y="90"/>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2" y="88"/>
                  </a:moveTo>
                  <a:cubicBezTo>
                    <a:pt x="392" y="88"/>
                    <a:pt x="392" y="88"/>
                    <a:pt x="392" y="88"/>
                  </a:cubicBezTo>
                  <a:cubicBezTo>
                    <a:pt x="392" y="88"/>
                    <a:pt x="392" y="88"/>
                    <a:pt x="392" y="88"/>
                  </a:cubicBezTo>
                  <a:moveTo>
                    <a:pt x="392" y="88"/>
                  </a:moveTo>
                  <a:cubicBezTo>
                    <a:pt x="392" y="88"/>
                    <a:pt x="392" y="88"/>
                    <a:pt x="392" y="88"/>
                  </a:cubicBezTo>
                  <a:cubicBezTo>
                    <a:pt x="392" y="88"/>
                    <a:pt x="392" y="88"/>
                    <a:pt x="392" y="88"/>
                  </a:cubicBezTo>
                  <a:moveTo>
                    <a:pt x="392" y="88"/>
                  </a:moveTo>
                  <a:cubicBezTo>
                    <a:pt x="392" y="88"/>
                    <a:pt x="392" y="88"/>
                    <a:pt x="392" y="88"/>
                  </a:cubicBezTo>
                  <a:cubicBezTo>
                    <a:pt x="392" y="88"/>
                    <a:pt x="392" y="88"/>
                    <a:pt x="392" y="88"/>
                  </a:cubicBezTo>
                  <a:moveTo>
                    <a:pt x="391" y="87"/>
                  </a:moveTo>
                  <a:cubicBezTo>
                    <a:pt x="391" y="88"/>
                    <a:pt x="391" y="88"/>
                    <a:pt x="391" y="88"/>
                  </a:cubicBezTo>
                  <a:cubicBezTo>
                    <a:pt x="391" y="87"/>
                    <a:pt x="391" y="87"/>
                    <a:pt x="391" y="87"/>
                  </a:cubicBezTo>
                  <a:moveTo>
                    <a:pt x="391" y="87"/>
                  </a:moveTo>
                  <a:cubicBezTo>
                    <a:pt x="391" y="87"/>
                    <a:pt x="391" y="87"/>
                    <a:pt x="391" y="87"/>
                  </a:cubicBezTo>
                  <a:cubicBezTo>
                    <a:pt x="391" y="87"/>
                    <a:pt x="391" y="87"/>
                    <a:pt x="391" y="87"/>
                  </a:cubicBezTo>
                  <a:moveTo>
                    <a:pt x="217" y="0"/>
                  </a:moveTo>
                  <a:cubicBezTo>
                    <a:pt x="95" y="12"/>
                    <a:pt x="0" y="115"/>
                    <a:pt x="0" y="240"/>
                  </a:cubicBezTo>
                  <a:cubicBezTo>
                    <a:pt x="0" y="242"/>
                    <a:pt x="0" y="244"/>
                    <a:pt x="0" y="246"/>
                  </a:cubicBezTo>
                  <a:cubicBezTo>
                    <a:pt x="5" y="266"/>
                    <a:pt x="12" y="285"/>
                    <a:pt x="21" y="305"/>
                  </a:cubicBezTo>
                  <a:cubicBezTo>
                    <a:pt x="18" y="289"/>
                    <a:pt x="16" y="273"/>
                    <a:pt x="16" y="256"/>
                  </a:cubicBezTo>
                  <a:cubicBezTo>
                    <a:pt x="16" y="123"/>
                    <a:pt x="124" y="15"/>
                    <a:pt x="257" y="15"/>
                  </a:cubicBezTo>
                  <a:cubicBezTo>
                    <a:pt x="263" y="15"/>
                    <a:pt x="270" y="15"/>
                    <a:pt x="276" y="16"/>
                  </a:cubicBezTo>
                  <a:cubicBezTo>
                    <a:pt x="256" y="8"/>
                    <a:pt x="236" y="3"/>
                    <a:pt x="217" y="0"/>
                  </a:cubicBezTo>
                </a:path>
              </a:pathLst>
            </a:custGeom>
            <a:solidFill>
              <a:srgbClr val="EF4B25">
                <a:alpha val="2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1" name="Freeform 128">
              <a:extLst>
                <a:ext uri="{FF2B5EF4-FFF2-40B4-BE49-F238E27FC236}">
                  <a16:creationId xmlns:a16="http://schemas.microsoft.com/office/drawing/2014/main" id="{6146689F-D10A-4CC4-B1D8-D21F2ADA9D2B}"/>
                </a:ext>
              </a:extLst>
            </p:cNvPr>
            <p:cNvSpPr>
              <a:spLocks noEditPoints="1"/>
            </p:cNvSpPr>
            <p:nvPr/>
          </p:nvSpPr>
          <p:spPr bwMode="auto">
            <a:xfrm>
              <a:off x="3788293" y="2039612"/>
              <a:ext cx="4575823" cy="3765251"/>
            </a:xfrm>
            <a:custGeom>
              <a:avLst/>
              <a:gdLst>
                <a:gd name="T0" fmla="*/ 73 w 477"/>
                <a:gd name="T1" fmla="*/ 304 h 393"/>
                <a:gd name="T2" fmla="*/ 73 w 477"/>
                <a:gd name="T3" fmla="*/ 304 h 393"/>
                <a:gd name="T4" fmla="*/ 73 w 477"/>
                <a:gd name="T5" fmla="*/ 304 h 393"/>
                <a:gd name="T6" fmla="*/ 72 w 477"/>
                <a:gd name="T7" fmla="*/ 304 h 393"/>
                <a:gd name="T8" fmla="*/ 72 w 477"/>
                <a:gd name="T9" fmla="*/ 303 h 393"/>
                <a:gd name="T10" fmla="*/ 72 w 477"/>
                <a:gd name="T11" fmla="*/ 303 h 393"/>
                <a:gd name="T12" fmla="*/ 72 w 477"/>
                <a:gd name="T13" fmla="*/ 303 h 393"/>
                <a:gd name="T14" fmla="*/ 72 w 477"/>
                <a:gd name="T15" fmla="*/ 303 h 393"/>
                <a:gd name="T16" fmla="*/ 72 w 477"/>
                <a:gd name="T17" fmla="*/ 303 h 393"/>
                <a:gd name="T18" fmla="*/ 71 w 477"/>
                <a:gd name="T19" fmla="*/ 302 h 393"/>
                <a:gd name="T20" fmla="*/ 70 w 477"/>
                <a:gd name="T21" fmla="*/ 301 h 393"/>
                <a:gd name="T22" fmla="*/ 70 w 477"/>
                <a:gd name="T23" fmla="*/ 301 h 393"/>
                <a:gd name="T24" fmla="*/ 68 w 477"/>
                <a:gd name="T25" fmla="*/ 299 h 393"/>
                <a:gd name="T26" fmla="*/ 67 w 477"/>
                <a:gd name="T27" fmla="*/ 298 h 393"/>
                <a:gd name="T28" fmla="*/ 67 w 477"/>
                <a:gd name="T29" fmla="*/ 298 h 393"/>
                <a:gd name="T30" fmla="*/ 67 w 477"/>
                <a:gd name="T31" fmla="*/ 298 h 393"/>
                <a:gd name="T32" fmla="*/ 67 w 477"/>
                <a:gd name="T33" fmla="*/ 298 h 393"/>
                <a:gd name="T34" fmla="*/ 67 w 477"/>
                <a:gd name="T35" fmla="*/ 298 h 393"/>
                <a:gd name="T36" fmla="*/ 67 w 477"/>
                <a:gd name="T37" fmla="*/ 298 h 393"/>
                <a:gd name="T38" fmla="*/ 66 w 477"/>
                <a:gd name="T39" fmla="*/ 297 h 393"/>
                <a:gd name="T40" fmla="*/ 66 w 477"/>
                <a:gd name="T41" fmla="*/ 297 h 393"/>
                <a:gd name="T42" fmla="*/ 66 w 477"/>
                <a:gd name="T43" fmla="*/ 297 h 393"/>
                <a:gd name="T44" fmla="*/ 66 w 477"/>
                <a:gd name="T45" fmla="*/ 296 h 393"/>
                <a:gd name="T46" fmla="*/ 66 w 477"/>
                <a:gd name="T47" fmla="*/ 296 h 393"/>
                <a:gd name="T48" fmla="*/ 66 w 477"/>
                <a:gd name="T49" fmla="*/ 296 h 393"/>
                <a:gd name="T50" fmla="*/ 0 w 477"/>
                <a:gd name="T51" fmla="*/ 201 h 393"/>
                <a:gd name="T52" fmla="*/ 65 w 477"/>
                <a:gd name="T53" fmla="*/ 296 h 393"/>
                <a:gd name="T54" fmla="*/ 387 w 477"/>
                <a:gd name="T55" fmla="*/ 0 h 393"/>
                <a:gd name="T56" fmla="*/ 461 w 477"/>
                <a:gd name="T57" fmla="*/ 136 h 393"/>
                <a:gd name="T58" fmla="*/ 160 w 477"/>
                <a:gd name="T59" fmla="*/ 369 h 393"/>
                <a:gd name="T60" fmla="*/ 74 w 477"/>
                <a:gd name="T61" fmla="*/ 305 h 393"/>
                <a:gd name="T62" fmla="*/ 74 w 477"/>
                <a:gd name="T63" fmla="*/ 305 h 393"/>
                <a:gd name="T64" fmla="*/ 75 w 477"/>
                <a:gd name="T65" fmla="*/ 306 h 393"/>
                <a:gd name="T66" fmla="*/ 75 w 477"/>
                <a:gd name="T67" fmla="*/ 306 h 393"/>
                <a:gd name="T68" fmla="*/ 75 w 477"/>
                <a:gd name="T69" fmla="*/ 306 h 393"/>
                <a:gd name="T70" fmla="*/ 75 w 477"/>
                <a:gd name="T71" fmla="*/ 306 h 393"/>
                <a:gd name="T72" fmla="*/ 76 w 477"/>
                <a:gd name="T73" fmla="*/ 307 h 393"/>
                <a:gd name="T74" fmla="*/ 76 w 477"/>
                <a:gd name="T75" fmla="*/ 307 h 393"/>
                <a:gd name="T76" fmla="*/ 76 w 477"/>
                <a:gd name="T77" fmla="*/ 307 h 393"/>
                <a:gd name="T78" fmla="*/ 76 w 477"/>
                <a:gd name="T79" fmla="*/ 307 h 393"/>
                <a:gd name="T80" fmla="*/ 77 w 477"/>
                <a:gd name="T81" fmla="*/ 308 h 393"/>
                <a:gd name="T82" fmla="*/ 77 w 477"/>
                <a:gd name="T83" fmla="*/ 308 h 393"/>
                <a:gd name="T84" fmla="*/ 77 w 477"/>
                <a:gd name="T85" fmla="*/ 308 h 393"/>
                <a:gd name="T86" fmla="*/ 211 w 477"/>
                <a:gd name="T87" fmla="*/ 392 h 393"/>
                <a:gd name="T88" fmla="*/ 477 w 477"/>
                <a:gd name="T89" fmla="*/ 15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7" h="393">
                  <a:moveTo>
                    <a:pt x="73" y="304"/>
                  </a:moveTo>
                  <a:cubicBezTo>
                    <a:pt x="73" y="304"/>
                    <a:pt x="73" y="304"/>
                    <a:pt x="73" y="304"/>
                  </a:cubicBezTo>
                  <a:cubicBezTo>
                    <a:pt x="73" y="304"/>
                    <a:pt x="73" y="304"/>
                    <a:pt x="73" y="304"/>
                  </a:cubicBezTo>
                  <a:moveTo>
                    <a:pt x="73" y="304"/>
                  </a:moveTo>
                  <a:cubicBezTo>
                    <a:pt x="73" y="304"/>
                    <a:pt x="73" y="304"/>
                    <a:pt x="73" y="304"/>
                  </a:cubicBezTo>
                  <a:cubicBezTo>
                    <a:pt x="73" y="304"/>
                    <a:pt x="73" y="304"/>
                    <a:pt x="73" y="304"/>
                  </a:cubicBezTo>
                  <a:moveTo>
                    <a:pt x="72" y="303"/>
                  </a:moveTo>
                  <a:cubicBezTo>
                    <a:pt x="72" y="304"/>
                    <a:pt x="72" y="304"/>
                    <a:pt x="72" y="304"/>
                  </a:cubicBezTo>
                  <a:cubicBezTo>
                    <a:pt x="72" y="303"/>
                    <a:pt x="72" y="303"/>
                    <a:pt x="72" y="303"/>
                  </a:cubicBezTo>
                  <a:moveTo>
                    <a:pt x="72" y="303"/>
                  </a:moveTo>
                  <a:cubicBezTo>
                    <a:pt x="72" y="303"/>
                    <a:pt x="72" y="303"/>
                    <a:pt x="72" y="303"/>
                  </a:cubicBezTo>
                  <a:cubicBezTo>
                    <a:pt x="72" y="303"/>
                    <a:pt x="72" y="303"/>
                    <a:pt x="72" y="303"/>
                  </a:cubicBezTo>
                  <a:moveTo>
                    <a:pt x="72" y="303"/>
                  </a:moveTo>
                  <a:cubicBezTo>
                    <a:pt x="72" y="303"/>
                    <a:pt x="72" y="303"/>
                    <a:pt x="72" y="303"/>
                  </a:cubicBezTo>
                  <a:cubicBezTo>
                    <a:pt x="72" y="303"/>
                    <a:pt x="72" y="303"/>
                    <a:pt x="72" y="303"/>
                  </a:cubicBezTo>
                  <a:moveTo>
                    <a:pt x="72" y="303"/>
                  </a:moveTo>
                  <a:cubicBezTo>
                    <a:pt x="72" y="303"/>
                    <a:pt x="72" y="303"/>
                    <a:pt x="72" y="303"/>
                  </a:cubicBezTo>
                  <a:cubicBezTo>
                    <a:pt x="72" y="303"/>
                    <a:pt x="72" y="303"/>
                    <a:pt x="72" y="303"/>
                  </a:cubicBezTo>
                  <a:moveTo>
                    <a:pt x="71" y="302"/>
                  </a:moveTo>
                  <a:cubicBezTo>
                    <a:pt x="71" y="302"/>
                    <a:pt x="71" y="302"/>
                    <a:pt x="71" y="302"/>
                  </a:cubicBezTo>
                  <a:cubicBezTo>
                    <a:pt x="71" y="302"/>
                    <a:pt x="71" y="302"/>
                    <a:pt x="71" y="302"/>
                  </a:cubicBezTo>
                  <a:moveTo>
                    <a:pt x="70" y="301"/>
                  </a:moveTo>
                  <a:cubicBezTo>
                    <a:pt x="70" y="301"/>
                    <a:pt x="70" y="301"/>
                    <a:pt x="70" y="301"/>
                  </a:cubicBezTo>
                  <a:cubicBezTo>
                    <a:pt x="70" y="301"/>
                    <a:pt x="70" y="301"/>
                    <a:pt x="70" y="301"/>
                  </a:cubicBezTo>
                  <a:moveTo>
                    <a:pt x="68" y="299"/>
                  </a:moveTo>
                  <a:cubicBezTo>
                    <a:pt x="68" y="299"/>
                    <a:pt x="68" y="299"/>
                    <a:pt x="68" y="299"/>
                  </a:cubicBezTo>
                  <a:cubicBezTo>
                    <a:pt x="68" y="299"/>
                    <a:pt x="68" y="299"/>
                    <a:pt x="68" y="299"/>
                  </a:cubicBezTo>
                  <a:moveTo>
                    <a:pt x="67" y="298"/>
                  </a:moveTo>
                  <a:cubicBezTo>
                    <a:pt x="67" y="298"/>
                    <a:pt x="67" y="298"/>
                    <a:pt x="67" y="298"/>
                  </a:cubicBezTo>
                  <a:cubicBezTo>
                    <a:pt x="67" y="298"/>
                    <a:pt x="67" y="298"/>
                    <a:pt x="67" y="298"/>
                  </a:cubicBezTo>
                  <a:moveTo>
                    <a:pt x="67" y="298"/>
                  </a:moveTo>
                  <a:cubicBezTo>
                    <a:pt x="67" y="298"/>
                    <a:pt x="67" y="298"/>
                    <a:pt x="67" y="298"/>
                  </a:cubicBezTo>
                  <a:cubicBezTo>
                    <a:pt x="67" y="298"/>
                    <a:pt x="67" y="298"/>
                    <a:pt x="67" y="298"/>
                  </a:cubicBezTo>
                  <a:moveTo>
                    <a:pt x="67" y="298"/>
                  </a:moveTo>
                  <a:cubicBezTo>
                    <a:pt x="67" y="298"/>
                    <a:pt x="67" y="298"/>
                    <a:pt x="67" y="298"/>
                  </a:cubicBezTo>
                  <a:cubicBezTo>
                    <a:pt x="67" y="298"/>
                    <a:pt x="67" y="298"/>
                    <a:pt x="67" y="298"/>
                  </a:cubicBezTo>
                  <a:moveTo>
                    <a:pt x="66" y="297"/>
                  </a:moveTo>
                  <a:cubicBezTo>
                    <a:pt x="66" y="297"/>
                    <a:pt x="67" y="297"/>
                    <a:pt x="67" y="298"/>
                  </a:cubicBezTo>
                  <a:cubicBezTo>
                    <a:pt x="67" y="297"/>
                    <a:pt x="66" y="297"/>
                    <a:pt x="66" y="297"/>
                  </a:cubicBezTo>
                  <a:moveTo>
                    <a:pt x="66" y="297"/>
                  </a:moveTo>
                  <a:cubicBezTo>
                    <a:pt x="66" y="297"/>
                    <a:pt x="66" y="297"/>
                    <a:pt x="66" y="297"/>
                  </a:cubicBezTo>
                  <a:cubicBezTo>
                    <a:pt x="66" y="297"/>
                    <a:pt x="66" y="297"/>
                    <a:pt x="66" y="297"/>
                  </a:cubicBezTo>
                  <a:moveTo>
                    <a:pt x="66" y="297"/>
                  </a:moveTo>
                  <a:cubicBezTo>
                    <a:pt x="66" y="297"/>
                    <a:pt x="66" y="297"/>
                    <a:pt x="66" y="297"/>
                  </a:cubicBezTo>
                  <a:cubicBezTo>
                    <a:pt x="66" y="297"/>
                    <a:pt x="66" y="297"/>
                    <a:pt x="66" y="297"/>
                  </a:cubicBezTo>
                  <a:moveTo>
                    <a:pt x="66" y="296"/>
                  </a:moveTo>
                  <a:cubicBezTo>
                    <a:pt x="66" y="297"/>
                    <a:pt x="66" y="297"/>
                    <a:pt x="66" y="297"/>
                  </a:cubicBezTo>
                  <a:cubicBezTo>
                    <a:pt x="66" y="297"/>
                    <a:pt x="66" y="297"/>
                    <a:pt x="66" y="296"/>
                  </a:cubicBezTo>
                  <a:moveTo>
                    <a:pt x="65" y="296"/>
                  </a:moveTo>
                  <a:cubicBezTo>
                    <a:pt x="65" y="296"/>
                    <a:pt x="65" y="296"/>
                    <a:pt x="66" y="296"/>
                  </a:cubicBezTo>
                  <a:cubicBezTo>
                    <a:pt x="65" y="296"/>
                    <a:pt x="65" y="296"/>
                    <a:pt x="65" y="296"/>
                  </a:cubicBezTo>
                  <a:moveTo>
                    <a:pt x="0" y="201"/>
                  </a:moveTo>
                  <a:cubicBezTo>
                    <a:pt x="0" y="201"/>
                    <a:pt x="0" y="201"/>
                    <a:pt x="0" y="201"/>
                  </a:cubicBezTo>
                  <a:cubicBezTo>
                    <a:pt x="16" y="234"/>
                    <a:pt x="37" y="267"/>
                    <a:pt x="65" y="296"/>
                  </a:cubicBezTo>
                  <a:cubicBezTo>
                    <a:pt x="37" y="267"/>
                    <a:pt x="16" y="234"/>
                    <a:pt x="0" y="201"/>
                  </a:cubicBezTo>
                  <a:moveTo>
                    <a:pt x="387" y="0"/>
                  </a:moveTo>
                  <a:cubicBezTo>
                    <a:pt x="419" y="32"/>
                    <a:pt x="443" y="69"/>
                    <a:pt x="459" y="106"/>
                  </a:cubicBezTo>
                  <a:cubicBezTo>
                    <a:pt x="460" y="116"/>
                    <a:pt x="461" y="126"/>
                    <a:pt x="461" y="136"/>
                  </a:cubicBezTo>
                  <a:cubicBezTo>
                    <a:pt x="461" y="269"/>
                    <a:pt x="353" y="377"/>
                    <a:pt x="220" y="377"/>
                  </a:cubicBezTo>
                  <a:cubicBezTo>
                    <a:pt x="199" y="377"/>
                    <a:pt x="179" y="374"/>
                    <a:pt x="160" y="369"/>
                  </a:cubicBezTo>
                  <a:cubicBezTo>
                    <a:pt x="130" y="353"/>
                    <a:pt x="101" y="332"/>
                    <a:pt x="74" y="305"/>
                  </a:cubicBezTo>
                  <a:cubicBezTo>
                    <a:pt x="74" y="305"/>
                    <a:pt x="74" y="305"/>
                    <a:pt x="74" y="305"/>
                  </a:cubicBezTo>
                  <a:cubicBezTo>
                    <a:pt x="74" y="305"/>
                    <a:pt x="74" y="305"/>
                    <a:pt x="74" y="305"/>
                  </a:cubicBezTo>
                  <a:cubicBezTo>
                    <a:pt x="74" y="305"/>
                    <a:pt x="74" y="305"/>
                    <a:pt x="74" y="305"/>
                  </a:cubicBezTo>
                  <a:cubicBezTo>
                    <a:pt x="74" y="305"/>
                    <a:pt x="74"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8"/>
                    <a:pt x="77" y="308"/>
                  </a:cubicBezTo>
                  <a:cubicBezTo>
                    <a:pt x="77" y="308"/>
                    <a:pt x="77" y="308"/>
                    <a:pt x="77" y="308"/>
                  </a:cubicBezTo>
                  <a:cubicBezTo>
                    <a:pt x="77" y="308"/>
                    <a:pt x="77" y="308"/>
                    <a:pt x="77" y="308"/>
                  </a:cubicBezTo>
                  <a:cubicBezTo>
                    <a:pt x="77" y="308"/>
                    <a:pt x="77" y="308"/>
                    <a:pt x="77" y="308"/>
                  </a:cubicBezTo>
                  <a:cubicBezTo>
                    <a:pt x="77" y="308"/>
                    <a:pt x="77" y="308"/>
                    <a:pt x="77" y="308"/>
                  </a:cubicBezTo>
                  <a:cubicBezTo>
                    <a:pt x="77" y="308"/>
                    <a:pt x="77" y="308"/>
                    <a:pt x="77" y="308"/>
                  </a:cubicBezTo>
                  <a:cubicBezTo>
                    <a:pt x="118" y="348"/>
                    <a:pt x="164" y="376"/>
                    <a:pt x="211" y="392"/>
                  </a:cubicBezTo>
                  <a:cubicBezTo>
                    <a:pt x="219" y="392"/>
                    <a:pt x="228" y="393"/>
                    <a:pt x="236" y="393"/>
                  </a:cubicBezTo>
                  <a:cubicBezTo>
                    <a:pt x="367" y="393"/>
                    <a:pt x="474" y="288"/>
                    <a:pt x="477" y="158"/>
                  </a:cubicBezTo>
                  <a:cubicBezTo>
                    <a:pt x="463" y="103"/>
                    <a:pt x="433" y="48"/>
                    <a:pt x="387" y="0"/>
                  </a:cubicBezTo>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2" name="Oval 186">
              <a:extLst>
                <a:ext uri="{FF2B5EF4-FFF2-40B4-BE49-F238E27FC236}">
                  <a16:creationId xmlns:a16="http://schemas.microsoft.com/office/drawing/2014/main" id="{16338F15-79EA-4924-B0D1-72B291ABC6F4}"/>
                </a:ext>
              </a:extLst>
            </p:cNvPr>
            <p:cNvSpPr>
              <a:spLocks noChangeArrowheads="1"/>
            </p:cNvSpPr>
            <p:nvPr/>
          </p:nvSpPr>
          <p:spPr bwMode="auto">
            <a:xfrm>
              <a:off x="3662785" y="1108758"/>
              <a:ext cx="4628118" cy="4622892"/>
            </a:xfrm>
            <a:prstGeom prst="ellipse">
              <a:avLst/>
            </a:prstGeom>
            <a:solidFill>
              <a:srgbClr val="EF4B25">
                <a:alpha val="7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6" name="Oval 187">
              <a:extLst>
                <a:ext uri="{FF2B5EF4-FFF2-40B4-BE49-F238E27FC236}">
                  <a16:creationId xmlns:a16="http://schemas.microsoft.com/office/drawing/2014/main" id="{359AF938-C454-4545-8F8A-AF11A8746275}"/>
                </a:ext>
              </a:extLst>
            </p:cNvPr>
            <p:cNvSpPr>
              <a:spLocks noChangeArrowheads="1"/>
            </p:cNvSpPr>
            <p:nvPr/>
          </p:nvSpPr>
          <p:spPr bwMode="auto">
            <a:xfrm>
              <a:off x="8473934" y="3132579"/>
              <a:ext cx="209180" cy="209181"/>
            </a:xfrm>
            <a:prstGeom prst="ellipse">
              <a:avLst/>
            </a:prstGeom>
            <a:solidFill>
              <a:srgbClr val="ED1B2E">
                <a:alpha val="7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7" name="Oval 188">
              <a:extLst>
                <a:ext uri="{FF2B5EF4-FFF2-40B4-BE49-F238E27FC236}">
                  <a16:creationId xmlns:a16="http://schemas.microsoft.com/office/drawing/2014/main" id="{C12F86BA-8858-4149-BA21-F93ACF4708BE}"/>
                </a:ext>
              </a:extLst>
            </p:cNvPr>
            <p:cNvSpPr>
              <a:spLocks noChangeArrowheads="1"/>
            </p:cNvSpPr>
            <p:nvPr/>
          </p:nvSpPr>
          <p:spPr bwMode="auto">
            <a:xfrm>
              <a:off x="8996234" y="2708990"/>
              <a:ext cx="126162" cy="125508"/>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8" name="Oval 189">
              <a:extLst>
                <a:ext uri="{FF2B5EF4-FFF2-40B4-BE49-F238E27FC236}">
                  <a16:creationId xmlns:a16="http://schemas.microsoft.com/office/drawing/2014/main" id="{D6DDE7E5-984D-424F-9808-B625063BA43A}"/>
                </a:ext>
              </a:extLst>
            </p:cNvPr>
            <p:cNvSpPr>
              <a:spLocks noChangeArrowheads="1"/>
            </p:cNvSpPr>
            <p:nvPr/>
          </p:nvSpPr>
          <p:spPr bwMode="auto">
            <a:xfrm>
              <a:off x="8601812" y="3885222"/>
              <a:ext cx="157703" cy="157703"/>
            </a:xfrm>
            <a:prstGeom prst="ellipse">
              <a:avLst/>
            </a:prstGeom>
            <a:solidFill>
              <a:srgbClr val="ED1B2E">
                <a:alpha val="7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0" name="Oval 190">
              <a:extLst>
                <a:ext uri="{FF2B5EF4-FFF2-40B4-BE49-F238E27FC236}">
                  <a16:creationId xmlns:a16="http://schemas.microsoft.com/office/drawing/2014/main" id="{F050C5DF-C40A-4178-801C-2BE27E613603}"/>
                </a:ext>
              </a:extLst>
            </p:cNvPr>
            <p:cNvSpPr>
              <a:spLocks noChangeArrowheads="1"/>
            </p:cNvSpPr>
            <p:nvPr/>
          </p:nvSpPr>
          <p:spPr bwMode="auto">
            <a:xfrm>
              <a:off x="3269919" y="4283073"/>
              <a:ext cx="126162" cy="125508"/>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1" name="Oval 191">
              <a:extLst>
                <a:ext uri="{FF2B5EF4-FFF2-40B4-BE49-F238E27FC236}">
                  <a16:creationId xmlns:a16="http://schemas.microsoft.com/office/drawing/2014/main" id="{9D6D7359-02F7-4314-B2FA-95F290B0CFBD}"/>
                </a:ext>
              </a:extLst>
            </p:cNvPr>
            <p:cNvSpPr>
              <a:spLocks noChangeArrowheads="1"/>
            </p:cNvSpPr>
            <p:nvPr/>
          </p:nvSpPr>
          <p:spPr bwMode="auto">
            <a:xfrm>
              <a:off x="8504335" y="2614859"/>
              <a:ext cx="189243" cy="188263"/>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2" name="Oval 192">
              <a:extLst>
                <a:ext uri="{FF2B5EF4-FFF2-40B4-BE49-F238E27FC236}">
                  <a16:creationId xmlns:a16="http://schemas.microsoft.com/office/drawing/2014/main" id="{F81C8F43-D1F0-428F-853E-B32727DD7C26}"/>
                </a:ext>
              </a:extLst>
            </p:cNvPr>
            <p:cNvSpPr>
              <a:spLocks noChangeArrowheads="1"/>
            </p:cNvSpPr>
            <p:nvPr/>
          </p:nvSpPr>
          <p:spPr bwMode="auto">
            <a:xfrm>
              <a:off x="3222361" y="3514336"/>
              <a:ext cx="220784" cy="219640"/>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3" name="Oval 193">
              <a:extLst>
                <a:ext uri="{FF2B5EF4-FFF2-40B4-BE49-F238E27FC236}">
                  <a16:creationId xmlns:a16="http://schemas.microsoft.com/office/drawing/2014/main" id="{DED32558-10B4-4BC8-B3D5-0AEE5D8FDFD1}"/>
                </a:ext>
              </a:extLst>
            </p:cNvPr>
            <p:cNvSpPr>
              <a:spLocks noChangeArrowheads="1"/>
            </p:cNvSpPr>
            <p:nvPr/>
          </p:nvSpPr>
          <p:spPr bwMode="auto">
            <a:xfrm>
              <a:off x="2956802" y="3043679"/>
              <a:ext cx="188262" cy="189243"/>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4" name="Oval 194">
              <a:extLst>
                <a:ext uri="{FF2B5EF4-FFF2-40B4-BE49-F238E27FC236}">
                  <a16:creationId xmlns:a16="http://schemas.microsoft.com/office/drawing/2014/main" id="{EFF20204-D4C7-46C1-ABC1-26E4FE18B490}"/>
                </a:ext>
              </a:extLst>
            </p:cNvPr>
            <p:cNvSpPr>
              <a:spLocks noChangeArrowheads="1"/>
            </p:cNvSpPr>
            <p:nvPr/>
          </p:nvSpPr>
          <p:spPr bwMode="auto">
            <a:xfrm>
              <a:off x="8819081" y="3420204"/>
              <a:ext cx="172575" cy="172576"/>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5" name="Oval 195">
              <a:extLst>
                <a:ext uri="{FF2B5EF4-FFF2-40B4-BE49-F238E27FC236}">
                  <a16:creationId xmlns:a16="http://schemas.microsoft.com/office/drawing/2014/main" id="{D23332F2-854A-4962-A77F-559BB5004CF8}"/>
                </a:ext>
              </a:extLst>
            </p:cNvPr>
            <p:cNvSpPr>
              <a:spLocks noChangeArrowheads="1"/>
            </p:cNvSpPr>
            <p:nvPr/>
          </p:nvSpPr>
          <p:spPr bwMode="auto">
            <a:xfrm>
              <a:off x="2726704" y="3927466"/>
              <a:ext cx="172575" cy="172576"/>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6" name="Oval 196">
              <a:extLst>
                <a:ext uri="{FF2B5EF4-FFF2-40B4-BE49-F238E27FC236}">
                  <a16:creationId xmlns:a16="http://schemas.microsoft.com/office/drawing/2014/main" id="{24FDB16B-24E8-43E6-8516-D2F254612F32}"/>
                </a:ext>
              </a:extLst>
            </p:cNvPr>
            <p:cNvSpPr>
              <a:spLocks noChangeArrowheads="1"/>
            </p:cNvSpPr>
            <p:nvPr/>
          </p:nvSpPr>
          <p:spPr bwMode="auto">
            <a:xfrm>
              <a:off x="2968867" y="4635695"/>
              <a:ext cx="157703" cy="156885"/>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grpSp>
      <p:sp>
        <p:nvSpPr>
          <p:cNvPr id="13" name="Text Placeholder 12">
            <a:extLst>
              <a:ext uri="{FF2B5EF4-FFF2-40B4-BE49-F238E27FC236}">
                <a16:creationId xmlns:a16="http://schemas.microsoft.com/office/drawing/2014/main" id="{1031C0BF-01DA-457C-A734-83931EBA9A9E}"/>
              </a:ext>
            </a:extLst>
          </p:cNvPr>
          <p:cNvSpPr>
            <a:spLocks noGrp="1"/>
          </p:cNvSpPr>
          <p:nvPr>
            <p:ph type="body" sz="quarter" idx="10"/>
          </p:nvPr>
        </p:nvSpPr>
        <p:spPr>
          <a:xfrm>
            <a:off x="1928127" y="1317597"/>
            <a:ext cx="4810931" cy="1989050"/>
          </a:xfrm>
        </p:spPr>
        <p:txBody>
          <a:bodyPr/>
          <a:lstStyle/>
          <a:p>
            <a:pPr>
              <a:spcBef>
                <a:spcPts val="300"/>
              </a:spcBef>
            </a:pPr>
            <a:r>
              <a:rPr lang="en-US" dirty="0"/>
              <a:t>USDA Foods Updates</a:t>
            </a:r>
          </a:p>
        </p:txBody>
      </p:sp>
      <p:sp>
        <p:nvSpPr>
          <p:cNvPr id="15" name="Text Placeholder 14">
            <a:extLst>
              <a:ext uri="{FF2B5EF4-FFF2-40B4-BE49-F238E27FC236}">
                <a16:creationId xmlns:a16="http://schemas.microsoft.com/office/drawing/2014/main" id="{A5EA8B51-C606-454D-912B-3581EC6BFCF1}"/>
              </a:ext>
            </a:extLst>
          </p:cNvPr>
          <p:cNvSpPr>
            <a:spLocks noGrp="1"/>
          </p:cNvSpPr>
          <p:nvPr>
            <p:ph type="body" sz="quarter" idx="12"/>
          </p:nvPr>
        </p:nvSpPr>
        <p:spPr>
          <a:xfrm>
            <a:off x="2581662" y="3138703"/>
            <a:ext cx="3241150" cy="618863"/>
          </a:xfrm>
        </p:spPr>
        <p:txBody>
          <a:bodyPr/>
          <a:lstStyle/>
          <a:p>
            <a:r>
              <a:rPr lang="en-US" dirty="0"/>
              <a:t>Jaclyn Cantu, RD</a:t>
            </a:r>
          </a:p>
          <a:p>
            <a:r>
              <a:rPr lang="en-US" dirty="0"/>
              <a:t>Director for USDA Foods</a:t>
            </a:r>
          </a:p>
        </p:txBody>
      </p:sp>
      <p:sp>
        <p:nvSpPr>
          <p:cNvPr id="19" name="Slide Number Placeholder 18">
            <a:extLst>
              <a:ext uri="{FF2B5EF4-FFF2-40B4-BE49-F238E27FC236}">
                <a16:creationId xmlns:a16="http://schemas.microsoft.com/office/drawing/2014/main" id="{A9083D96-2D73-4899-B071-3FB2ADA69CF0}"/>
              </a:ext>
            </a:extLst>
          </p:cNvPr>
          <p:cNvSpPr>
            <a:spLocks noGrp="1"/>
          </p:cNvSpPr>
          <p:nvPr>
            <p:ph type="sldNum" sz="quarter" idx="13"/>
          </p:nvPr>
        </p:nvSpPr>
        <p:spPr/>
        <p:txBody>
          <a:bodyPr/>
          <a:lstStyle/>
          <a:p>
            <a:fld id="{4179449E-6FBB-2343-B3AE-D1EFA46A6E77}" type="slidenum">
              <a:rPr lang="en-US" smtClean="0"/>
              <a:pPr/>
              <a:t>1</a:t>
            </a:fld>
            <a:endParaRPr lang="en-US"/>
          </a:p>
        </p:txBody>
      </p:sp>
      <p:sp>
        <p:nvSpPr>
          <p:cNvPr id="2" name="Date Placeholder 1">
            <a:extLst>
              <a:ext uri="{FF2B5EF4-FFF2-40B4-BE49-F238E27FC236}">
                <a16:creationId xmlns:a16="http://schemas.microsoft.com/office/drawing/2014/main" id="{D1D5805B-BADF-4E5D-8B19-A928508FCAC7}"/>
              </a:ext>
            </a:extLst>
          </p:cNvPr>
          <p:cNvSpPr>
            <a:spLocks noGrp="1"/>
          </p:cNvSpPr>
          <p:nvPr>
            <p:ph type="dt" sz="half" idx="2"/>
          </p:nvPr>
        </p:nvSpPr>
        <p:spPr/>
        <p:txBody>
          <a:bodyPr/>
          <a:lstStyle/>
          <a:p>
            <a:r>
              <a:rPr lang="en-US"/>
              <a:t>Updated </a:t>
            </a:r>
            <a:fld id="{50812465-005A-4916-9FC8-1CBFC0BF778A}" type="datetime1">
              <a:rPr lang="en-US" smtClean="0"/>
              <a:t>2/12/2025</a:t>
            </a:fld>
            <a:endParaRPr lang="en-US"/>
          </a:p>
          <a:p>
            <a:r>
              <a:rPr lang="en-US"/>
              <a:t>www.SquareMeals.org</a:t>
            </a:r>
          </a:p>
        </p:txBody>
      </p:sp>
    </p:spTree>
    <p:extLst>
      <p:ext uri="{BB962C8B-B14F-4D97-AF65-F5344CB8AC3E}">
        <p14:creationId xmlns:p14="http://schemas.microsoft.com/office/powerpoint/2010/main" val="3608111680"/>
      </p:ext>
    </p:extLst>
  </p:cSld>
  <p:clrMapOvr>
    <a:masterClrMapping/>
  </p:clrMapOvr>
  <mc:AlternateContent xmlns:mc="http://schemas.openxmlformats.org/markup-compatibility/2006" xmlns:p14="http://schemas.microsoft.com/office/powerpoint/2010/main">
    <mc:Choice Requires="p14">
      <p:transition p14:dur="10" advClick="0">
        <p14:doors dir="vert"/>
      </p:transition>
    </mc:Choice>
    <mc:Fallback xmlns="">
      <p:transition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382772" y="411783"/>
            <a:ext cx="10921723" cy="842859"/>
          </a:xfrm>
          <a:ln w="28575">
            <a:solidFill>
              <a:schemeClr val="tx1"/>
            </a:solidFill>
          </a:ln>
        </p:spPr>
        <p:txBody>
          <a:bodyPr lIns="91440" tIns="45720" rIns="91440" bIns="45720" anchor="t"/>
          <a:lstStyle/>
          <a:p>
            <a:pPr algn="ctr"/>
            <a:r>
              <a:rPr lang="en-US" sz="4400" dirty="0">
                <a:latin typeface="Arial"/>
                <a:cs typeface="Arial"/>
              </a:rPr>
              <a:t>User Data Collection After Initial Set Up</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1" i="0" u="none" strike="noStrike" kern="1200" cap="none" spc="0" normalizeH="0" baseline="0" noProof="0">
                <a:ln>
                  <a:noFill/>
                </a:ln>
                <a:solidFill>
                  <a:srgbClr val="FFFFFF"/>
                </a:solidFill>
                <a:effectLst/>
                <a:uLnTx/>
                <a:uFillTx/>
                <a:latin typeface="Arial"/>
                <a:ea typeface="+mn-ea"/>
                <a:cs typeface="Arial"/>
              </a:rPr>
              <a:t>*** WBSCM ACCOUNT SETUP </a:t>
            </a:r>
            <a:r>
              <a:rPr kumimoji="0" lang="en-US" sz="2400" b="1" i="0" u="none" strike="noStrike" kern="1200" cap="none" spc="0" normalizeH="0" baseline="0" noProof="0">
                <a:ln>
                  <a:noFill/>
                </a:ln>
                <a:solidFill>
                  <a:srgbClr val="FFFFFF"/>
                </a:solidFill>
                <a:effectLst/>
                <a:uLnTx/>
                <a:uFillTx/>
                <a:latin typeface="Arial"/>
                <a:ea typeface="+mn-ea"/>
                <a:cs typeface="Arial"/>
              </a:rPr>
              <a:t>OCCURS DURING TRAINING WITH ESCs </a:t>
            </a:r>
            <a:r>
              <a:rPr kumimoji="0" lang="id-ID" sz="2400" b="1" i="0" u="none" strike="noStrike" kern="1200" cap="none" spc="0" normalizeH="0" baseline="0" noProof="0">
                <a:ln>
                  <a:noFill/>
                </a:ln>
                <a:solidFill>
                  <a:srgbClr val="FFFFFF"/>
                </a:solidFill>
                <a:effectLst/>
                <a:uLnTx/>
                <a:uFillTx/>
                <a:latin typeface="Arial"/>
                <a:ea typeface="+mn-ea"/>
                <a:cs typeface="Arial"/>
              </a:rPr>
              <a:t>***</a:t>
            </a:r>
          </a:p>
        </p:txBody>
      </p:sp>
      <p:sp>
        <p:nvSpPr>
          <p:cNvPr id="3" name="TextBox 2">
            <a:extLst>
              <a:ext uri="{FF2B5EF4-FFF2-40B4-BE49-F238E27FC236}">
                <a16:creationId xmlns:a16="http://schemas.microsoft.com/office/drawing/2014/main" id="{7DF855DA-DF75-2B07-79BB-99D847C55C94}"/>
              </a:ext>
            </a:extLst>
          </p:cNvPr>
          <p:cNvSpPr txBox="1"/>
          <p:nvPr/>
        </p:nvSpPr>
        <p:spPr>
          <a:xfrm>
            <a:off x="-1" y="1622712"/>
            <a:ext cx="11940989" cy="3785652"/>
          </a:xfrm>
          <a:prstGeom prst="rect">
            <a:avLst/>
          </a:prstGeom>
          <a:noFill/>
        </p:spPr>
        <p:txBody>
          <a:bodyPr wrap="square" rtlCol="0">
            <a:spAutoFit/>
          </a:bodyPr>
          <a:lstStyle/>
          <a:p>
            <a:pPr marL="285750" indent="-285750">
              <a:buFont typeface="Arial" panose="020B0604020202020204" pitchFamily="34" charset="0"/>
              <a:buChar char="•"/>
              <a:defRPr/>
            </a:pPr>
            <a:r>
              <a:rPr lang="en-US" sz="2400" dirty="0">
                <a:latin typeface="Arial" panose="020B0604020202020204" pitchFamily="34" charset="0"/>
                <a:cs typeface="Arial" panose="020B0604020202020204" pitchFamily="34" charset="0"/>
              </a:rPr>
              <a:t>TDA will send the last file to USDA to set up users on December 1</a:t>
            </a:r>
            <a:r>
              <a:rPr lang="en-US" sz="2400" baseline="30000" dirty="0">
                <a:latin typeface="Arial" panose="020B0604020202020204" pitchFamily="34" charset="0"/>
                <a:cs typeface="Arial" panose="020B0604020202020204" pitchFamily="34" charset="0"/>
              </a:rPr>
              <a:t>st</a:t>
            </a:r>
            <a:r>
              <a:rPr lang="en-US" sz="2400" dirty="0">
                <a:latin typeface="Arial" panose="020B0604020202020204" pitchFamily="34" charset="0"/>
                <a:cs typeface="Arial" panose="020B0604020202020204" pitchFamily="34" charset="0"/>
              </a:rPr>
              <a:t>.  </a:t>
            </a:r>
          </a:p>
          <a:p>
            <a:pPr lvl="1"/>
            <a:endParaRPr lang="en-US" sz="240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latin typeface="Arial" panose="020B0604020202020204" pitchFamily="34" charset="0"/>
                <a:cs typeface="Arial" panose="020B0604020202020204" pitchFamily="34" charset="0"/>
              </a:rPr>
              <a:t>All RAs will submit an electronic FND 136 starting December 4</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Form will be linked under NSLP on the “Forms” page.</a:t>
            </a:r>
          </a:p>
          <a:p>
            <a:pPr marL="742950" lvl="1" indent="-285750">
              <a:buFont typeface="Arial" panose="020B0604020202020204" pitchFamily="34" charset="0"/>
              <a:buChar char="•"/>
              <a:defRPr/>
            </a:pPr>
            <a:r>
              <a:rPr lang="en-US" sz="2400" dirty="0">
                <a:latin typeface="Arial" panose="020B0604020202020204" pitchFamily="34" charset="0"/>
                <a:cs typeface="Arial" panose="020B0604020202020204" pitchFamily="34" charset="0"/>
              </a:rPr>
              <a:t>TDA will only set up User Managers for RAs after December 1st.</a:t>
            </a:r>
          </a:p>
          <a:p>
            <a:pPr marL="1200150" lvl="2"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User Managers will set up all other users (same as TX-UNPS)</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2 Users Managers allowed per district.</a:t>
            </a:r>
          </a:p>
          <a:p>
            <a:pPr marL="1200150" lvl="2"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All users in WBSCM must be district employees only.</a:t>
            </a:r>
          </a:p>
          <a:p>
            <a:pPr marL="742950" lvl="1"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7410206"/>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a:extLst>
              <a:ext uri="{FF2B5EF4-FFF2-40B4-BE49-F238E27FC236}">
                <a16:creationId xmlns:a16="http://schemas.microsoft.com/office/drawing/2014/main" id="{1537A61B-4568-4A2F-85E0-CBD3B5C3B7F2}"/>
              </a:ext>
            </a:extLst>
          </p:cNvPr>
          <p:cNvPicPr>
            <a:picLocks noChangeAspect="1"/>
          </p:cNvPicPr>
          <p:nvPr/>
        </p:nvPicPr>
        <p:blipFill>
          <a:blip r:embed="rId2"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5" name="Rectangle 4">
            <a:extLst>
              <a:ext uri="{FF2B5EF4-FFF2-40B4-BE49-F238E27FC236}">
                <a16:creationId xmlns:a16="http://schemas.microsoft.com/office/drawing/2014/main" id="{3D1F855A-9262-4A34-A5D1-6B8F07BFE151}"/>
              </a:ext>
            </a:extLst>
          </p:cNvPr>
          <p:cNvSpPr/>
          <p:nvPr/>
        </p:nvSpPr>
        <p:spPr>
          <a:xfrm>
            <a:off x="0" y="6079619"/>
            <a:ext cx="12192000" cy="638176"/>
          </a:xfrm>
          <a:prstGeom prst="rect">
            <a:avLst/>
          </a:prstGeom>
          <a:solidFill>
            <a:srgbClr val="66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65" name="Rectangle 64">
            <a:extLst>
              <a:ext uri="{FF2B5EF4-FFF2-40B4-BE49-F238E27FC236}">
                <a16:creationId xmlns:a16="http://schemas.microsoft.com/office/drawing/2014/main" id="{D13067CD-2282-47E5-B3A0-E9AC0499E245}"/>
              </a:ext>
            </a:extLst>
          </p:cNvPr>
          <p:cNvSpPr/>
          <p:nvPr/>
        </p:nvSpPr>
        <p:spPr>
          <a:xfrm>
            <a:off x="22126" y="537935"/>
            <a:ext cx="12192000" cy="3631763"/>
          </a:xfrm>
          <a:prstGeom prst="rect">
            <a:avLst/>
          </a:prstGeom>
          <a:effectLst/>
        </p:spPr>
        <p:txBody>
          <a:bodyPr wrap="square">
            <a:spAutoFit/>
          </a:bodyPr>
          <a:lstStyle/>
          <a:p>
            <a:pPr algn="ctr"/>
            <a:r>
              <a:rPr lang="en-US" sz="11500" b="1" dirty="0">
                <a:solidFill>
                  <a:schemeClr val="accent5">
                    <a:lumMod val="75000"/>
                  </a:schemeClr>
                </a:solidFill>
                <a:effectLst>
                  <a:outerShdw blurRad="1270000" algn="ctr" rotWithShape="0">
                    <a:prstClr val="black">
                      <a:alpha val="40000"/>
                    </a:prstClr>
                  </a:outerShdw>
                </a:effectLst>
                <a:latin typeface="Rockwell" panose="02060603020205020403" pitchFamily="18" charset="0"/>
                <a:ea typeface="Roboto Condensed" panose="02000000000000000000" pitchFamily="2" charset="0"/>
                <a:cs typeface="Segoe UI" panose="020B0502040204020203" pitchFamily="34" charset="0"/>
              </a:rPr>
              <a:t>Statewide Training Plan</a:t>
            </a:r>
          </a:p>
        </p:txBody>
      </p:sp>
      <p:sp>
        <p:nvSpPr>
          <p:cNvPr id="3" name="Slide Number Placeholder 2">
            <a:extLst>
              <a:ext uri="{FF2B5EF4-FFF2-40B4-BE49-F238E27FC236}">
                <a16:creationId xmlns:a16="http://schemas.microsoft.com/office/drawing/2014/main" id="{11445BE0-2C12-4CB4-BB40-B4AB860B2272}"/>
              </a:ext>
            </a:extLst>
          </p:cNvPr>
          <p:cNvSpPr>
            <a:spLocks noGrp="1"/>
          </p:cNvSpPr>
          <p:nvPr>
            <p:ph type="sldNum" sz="quarter" idx="10"/>
          </p:nvPr>
        </p:nvSpPr>
        <p:spPr/>
        <p:txBody>
          <a:bodyPr/>
          <a:lstStyle/>
          <a:p>
            <a:fld id="{4179449E-6FBB-2343-B3AE-D1EFA46A6E77}" type="slidenum">
              <a:rPr lang="en-US" smtClean="0"/>
              <a:pPr/>
              <a:t>11</a:t>
            </a:fld>
            <a:endParaRPr lang="en-US"/>
          </a:p>
        </p:txBody>
      </p:sp>
    </p:spTree>
    <p:extLst>
      <p:ext uri="{BB962C8B-B14F-4D97-AF65-F5344CB8AC3E}">
        <p14:creationId xmlns:p14="http://schemas.microsoft.com/office/powerpoint/2010/main" val="3311626634"/>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ln w="28575">
            <a:solidFill>
              <a:schemeClr val="tx1"/>
            </a:solidFill>
          </a:ln>
        </p:spPr>
        <p:txBody>
          <a:bodyPr lIns="91440" tIns="45720" rIns="91440" bIns="45720" anchor="t"/>
          <a:lstStyle/>
          <a:p>
            <a:pPr algn="ctr"/>
            <a:r>
              <a:rPr lang="en-US" sz="4400" dirty="0">
                <a:latin typeface="Arial"/>
                <a:cs typeface="Arial"/>
              </a:rPr>
              <a:t>Training Plan</a:t>
            </a:r>
          </a:p>
        </p:txBody>
      </p:sp>
      <p:sp>
        <p:nvSpPr>
          <p:cNvPr id="4" name="Text Placeholder 3">
            <a:extLst>
              <a:ext uri="{FF2B5EF4-FFF2-40B4-BE49-F238E27FC236}">
                <a16:creationId xmlns:a16="http://schemas.microsoft.com/office/drawing/2014/main" id="{A4D85ED8-FF86-4DC4-AE7F-CC69EFF8EDB7}"/>
              </a:ext>
            </a:extLst>
          </p:cNvPr>
          <p:cNvSpPr>
            <a:spLocks noGrp="1"/>
          </p:cNvSpPr>
          <p:nvPr>
            <p:ph type="body" sz="quarter" idx="15"/>
          </p:nvPr>
        </p:nvSpPr>
        <p:spPr>
          <a:xfrm>
            <a:off x="493985" y="1287624"/>
            <a:ext cx="10907533" cy="4791995"/>
          </a:xfrm>
        </p:spPr>
        <p:txBody>
          <a:bodyPr lIns="91440" tIns="45720" rIns="91440" bIns="45720" anchor="t"/>
          <a:lstStyle/>
          <a:p>
            <a:pPr marL="454025" indent="-400050">
              <a:spcAft>
                <a:spcPts val="600"/>
              </a:spcAft>
              <a:buFont typeface="Arial,Sans-Serif" panose="020B0604020202020204" pitchFamily="34" charset="0"/>
              <a:buChar char="•"/>
            </a:pPr>
            <a:r>
              <a:rPr lang="en-US" sz="2800" dirty="0"/>
              <a:t>358 users have still not completed training.</a:t>
            </a:r>
            <a:endParaRPr lang="en-US" dirty="0">
              <a:latin typeface="Arial" panose="020B0604020202020204" pitchFamily="34" charset="0"/>
              <a:cs typeface="Arial" panose="020B0604020202020204" pitchFamily="34" charset="0"/>
            </a:endParaRPr>
          </a:p>
          <a:p>
            <a:pPr marL="1196975" lvl="1" indent="-457200">
              <a:spcAft>
                <a:spcPts val="600"/>
              </a:spcAft>
            </a:pPr>
            <a:r>
              <a:rPr lang="en-US" dirty="0">
                <a:latin typeface="Arial" panose="020B0604020202020204" pitchFamily="34" charset="0"/>
                <a:cs typeface="Arial" panose="020B0604020202020204" pitchFamily="34" charset="0"/>
              </a:rPr>
              <a:t>Training is mandatory for User Managers and Order Managers prior to implementation in January.</a:t>
            </a:r>
          </a:p>
          <a:p>
            <a:pPr marL="1196975" lvl="1" indent="-457200">
              <a:spcAft>
                <a:spcPts val="600"/>
              </a:spcAft>
            </a:pPr>
            <a:r>
              <a:rPr lang="en-US" dirty="0">
                <a:latin typeface="Arial" panose="020B0604020202020204" pitchFamily="34" charset="0"/>
                <a:cs typeface="Arial" panose="020B0604020202020204" pitchFamily="34" charset="0"/>
              </a:rPr>
              <a:t>Your ESC has or will be reaching out to you to sign up for December trainings.</a:t>
            </a:r>
          </a:p>
          <a:p>
            <a:pPr marL="454025" indent="-400050">
              <a:spcAft>
                <a:spcPts val="600"/>
              </a:spcAft>
              <a:buFont typeface="Arial,Sans-Serif" panose="020B0604020202020204" pitchFamily="34" charset="0"/>
              <a:buChar char="•"/>
            </a:pPr>
            <a:endParaRPr lang="en-US" sz="2800" dirty="0"/>
          </a:p>
          <a:p>
            <a:pPr marL="739775" lvl="1" indent="0">
              <a:spcAft>
                <a:spcPts val="600"/>
              </a:spcAft>
              <a:buNone/>
            </a:pPr>
            <a:endParaRPr lang="en-US" sz="2800" dirty="0">
              <a:latin typeface="Arial" panose="020B0604020202020204" pitchFamily="34" charset="0"/>
              <a:cs typeface="Arial" panose="020B0604020202020204" pitchFamily="34" charset="0"/>
            </a:endParaRP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12</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a:solidFill>
                  <a:schemeClr val="bg1"/>
                </a:solidFill>
                <a:latin typeface="Arial"/>
                <a:cs typeface="Arial"/>
              </a:rPr>
              <a:t>*** WBSCM ACCOUNT SETUP </a:t>
            </a:r>
            <a:r>
              <a:rPr lang="en-US" sz="2400" b="1">
                <a:solidFill>
                  <a:schemeClr val="bg1"/>
                </a:solidFill>
                <a:latin typeface="Arial"/>
                <a:cs typeface="Arial"/>
              </a:rPr>
              <a:t>OCCURS DURING TRAINING WITH ESCs </a:t>
            </a:r>
            <a:r>
              <a:rPr lang="id-ID" sz="2400" b="1">
                <a:solidFill>
                  <a:schemeClr val="bg1"/>
                </a:solidFill>
                <a:latin typeface="Arial"/>
                <a:cs typeface="Arial"/>
              </a:rPr>
              <a:t>***</a:t>
            </a:r>
          </a:p>
        </p:txBody>
      </p:sp>
    </p:spTree>
    <p:extLst>
      <p:ext uri="{BB962C8B-B14F-4D97-AF65-F5344CB8AC3E}">
        <p14:creationId xmlns:p14="http://schemas.microsoft.com/office/powerpoint/2010/main" val="771206268"/>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ln w="28575">
            <a:solidFill>
              <a:schemeClr val="tx1"/>
            </a:solidFill>
          </a:ln>
        </p:spPr>
        <p:txBody>
          <a:bodyPr lIns="91440" tIns="45720" rIns="91440" bIns="45720" anchor="t"/>
          <a:lstStyle/>
          <a:p>
            <a:pPr algn="ctr"/>
            <a:r>
              <a:rPr lang="en-US" sz="4400" dirty="0">
                <a:latin typeface="Arial"/>
                <a:cs typeface="Arial"/>
              </a:rPr>
              <a:t>January/February Lab Sessions</a:t>
            </a:r>
          </a:p>
        </p:txBody>
      </p:sp>
      <p:sp>
        <p:nvSpPr>
          <p:cNvPr id="4" name="Text Placeholder 3">
            <a:extLst>
              <a:ext uri="{FF2B5EF4-FFF2-40B4-BE49-F238E27FC236}">
                <a16:creationId xmlns:a16="http://schemas.microsoft.com/office/drawing/2014/main" id="{A4D85ED8-FF86-4DC4-AE7F-CC69EFF8EDB7}"/>
              </a:ext>
            </a:extLst>
          </p:cNvPr>
          <p:cNvSpPr>
            <a:spLocks noGrp="1"/>
          </p:cNvSpPr>
          <p:nvPr>
            <p:ph type="body" sz="quarter" idx="15"/>
          </p:nvPr>
        </p:nvSpPr>
        <p:spPr>
          <a:xfrm>
            <a:off x="276225" y="1287624"/>
            <a:ext cx="11664764" cy="4791995"/>
          </a:xfrm>
        </p:spPr>
        <p:txBody>
          <a:bodyPr lIns="91440" tIns="45720" rIns="91440" bIns="45720" anchor="t"/>
          <a:lstStyle/>
          <a:p>
            <a:pPr marL="511175" indent="-4572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TDA will host lab sessions via Zoom for 6 weeks in January and February.</a:t>
            </a:r>
          </a:p>
          <a:p>
            <a:pPr marL="1196975" lvl="1" indent="-457200">
              <a:spcAft>
                <a:spcPts val="600"/>
              </a:spcAft>
            </a:pPr>
            <a:r>
              <a:rPr lang="en-US" sz="2800" dirty="0">
                <a:latin typeface="Arial" panose="020B0604020202020204" pitchFamily="34" charset="0"/>
                <a:cs typeface="Arial" panose="020B0604020202020204" pitchFamily="34" charset="0"/>
              </a:rPr>
              <a:t>Provide assistance to RAs placing requests in the WBSCM production site.</a:t>
            </a:r>
          </a:p>
          <a:p>
            <a:pPr marL="1196975" lvl="1" indent="-457200">
              <a:spcAft>
                <a:spcPts val="600"/>
              </a:spcAft>
            </a:pPr>
            <a:r>
              <a:rPr lang="en-US" sz="2800" dirty="0">
                <a:latin typeface="Arial" panose="020B0604020202020204" pitchFamily="34" charset="0"/>
                <a:cs typeface="Arial" panose="020B0604020202020204" pitchFamily="34" charset="0"/>
              </a:rPr>
              <a:t>Labs are not mandatory for RAs to attend.</a:t>
            </a:r>
          </a:p>
          <a:p>
            <a:pPr marL="1196975" lvl="1" indent="-457200">
              <a:spcAft>
                <a:spcPts val="600"/>
              </a:spcAft>
            </a:pPr>
            <a:r>
              <a:rPr lang="en-US" sz="2800" dirty="0">
                <a:latin typeface="Arial" panose="020B0604020202020204" pitchFamily="34" charset="0"/>
                <a:cs typeface="Arial" panose="020B0604020202020204" pitchFamily="34" charset="0"/>
              </a:rPr>
              <a:t>Geared towards RAs that have already completed training.</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13</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a:solidFill>
                  <a:schemeClr val="bg1"/>
                </a:solidFill>
                <a:latin typeface="Arial"/>
                <a:cs typeface="Arial"/>
              </a:rPr>
              <a:t>*** WBSCM ACCOUNT SETUP </a:t>
            </a:r>
            <a:r>
              <a:rPr lang="en-US" sz="2400" b="1">
                <a:solidFill>
                  <a:schemeClr val="bg1"/>
                </a:solidFill>
                <a:latin typeface="Arial"/>
                <a:cs typeface="Arial"/>
              </a:rPr>
              <a:t>OCCURS DURING TRAINING WITH ESCs </a:t>
            </a:r>
            <a:r>
              <a:rPr lang="id-ID" sz="2400" b="1">
                <a:solidFill>
                  <a:schemeClr val="bg1"/>
                </a:solidFill>
                <a:latin typeface="Arial"/>
                <a:cs typeface="Arial"/>
              </a:rPr>
              <a:t>***</a:t>
            </a:r>
          </a:p>
        </p:txBody>
      </p:sp>
    </p:spTree>
    <p:extLst>
      <p:ext uri="{BB962C8B-B14F-4D97-AF65-F5344CB8AC3E}">
        <p14:creationId xmlns:p14="http://schemas.microsoft.com/office/powerpoint/2010/main" val="3858684699"/>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ln w="28575">
            <a:solidFill>
              <a:schemeClr val="tx1"/>
            </a:solidFill>
          </a:ln>
        </p:spPr>
        <p:txBody>
          <a:bodyPr lIns="91440" tIns="45720" rIns="91440" bIns="45720" anchor="t"/>
          <a:lstStyle/>
          <a:p>
            <a:pPr algn="ctr"/>
            <a:r>
              <a:rPr lang="en-US" sz="4400" dirty="0">
                <a:latin typeface="Arial"/>
                <a:cs typeface="Arial"/>
              </a:rPr>
              <a:t>January/February Lab Sessions</a:t>
            </a:r>
          </a:p>
        </p:txBody>
      </p:sp>
      <p:sp>
        <p:nvSpPr>
          <p:cNvPr id="4" name="Text Placeholder 3">
            <a:extLst>
              <a:ext uri="{FF2B5EF4-FFF2-40B4-BE49-F238E27FC236}">
                <a16:creationId xmlns:a16="http://schemas.microsoft.com/office/drawing/2014/main" id="{A4D85ED8-FF86-4DC4-AE7F-CC69EFF8EDB7}"/>
              </a:ext>
            </a:extLst>
          </p:cNvPr>
          <p:cNvSpPr>
            <a:spLocks noGrp="1"/>
          </p:cNvSpPr>
          <p:nvPr>
            <p:ph type="body" sz="quarter" idx="15"/>
          </p:nvPr>
        </p:nvSpPr>
        <p:spPr>
          <a:xfrm>
            <a:off x="276225" y="1287624"/>
            <a:ext cx="11664764" cy="4791995"/>
          </a:xfrm>
        </p:spPr>
        <p:txBody>
          <a:bodyPr lIns="91440" tIns="45720" rIns="91440" bIns="45720" anchor="t"/>
          <a:lstStyle/>
          <a:p>
            <a:pPr marL="511175" indent="-457200">
              <a:spcAft>
                <a:spcPts val="600"/>
              </a:spcAft>
              <a:buFont typeface="Arial" panose="020B0604020202020204" pitchFamily="34" charset="0"/>
              <a:buChar char="•"/>
            </a:pPr>
            <a:r>
              <a:rPr lang="en-US" sz="2800" dirty="0"/>
              <a:t>January 8-12, 2024 – WBSCM Prep Activities</a:t>
            </a:r>
          </a:p>
          <a:p>
            <a:pPr marL="511175" indent="-4572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January 16-22, 2024 – Fruits and Veggies Requisitions</a:t>
            </a:r>
          </a:p>
          <a:p>
            <a:pPr marL="511175" indent="-457200">
              <a:spcAft>
                <a:spcPts val="600"/>
              </a:spcAft>
              <a:buFont typeface="Arial" panose="020B0604020202020204" pitchFamily="34" charset="0"/>
              <a:buChar char="•"/>
            </a:pPr>
            <a:r>
              <a:rPr lang="en-US" sz="2800" dirty="0"/>
              <a:t>January 23-26, 2024 – Draft Direct Delivery Requisitions</a:t>
            </a:r>
          </a:p>
          <a:p>
            <a:pPr marL="511175" indent="-4572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January 30-February 2 – QA and Submit Direct Delivery </a:t>
            </a:r>
            <a:r>
              <a:rPr lang="en-US" sz="2800" dirty="0" err="1">
                <a:latin typeface="Arial" panose="020B0604020202020204" pitchFamily="34" charset="0"/>
                <a:cs typeface="Arial" panose="020B0604020202020204" pitchFamily="34" charset="0"/>
              </a:rPr>
              <a:t>Reqs</a:t>
            </a:r>
            <a:r>
              <a:rPr lang="en-US" sz="2800" dirty="0">
                <a:latin typeface="Arial" panose="020B0604020202020204" pitchFamily="34" charset="0"/>
                <a:cs typeface="Arial" panose="020B0604020202020204" pitchFamily="34" charset="0"/>
              </a:rPr>
              <a:t>.</a:t>
            </a:r>
          </a:p>
          <a:p>
            <a:pPr marL="511175" indent="-457200">
              <a:spcAft>
                <a:spcPts val="600"/>
              </a:spcAft>
              <a:buFont typeface="Arial" panose="020B0604020202020204" pitchFamily="34" charset="0"/>
              <a:buChar char="•"/>
            </a:pPr>
            <a:r>
              <a:rPr lang="en-US" sz="2800" dirty="0"/>
              <a:t>February 12-16, 2024 – Draft Processing Requisitions</a:t>
            </a:r>
          </a:p>
          <a:p>
            <a:pPr marL="511175" indent="-4572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February 20-26, 2024 – </a:t>
            </a:r>
            <a:r>
              <a:rPr lang="en-US" sz="2800" dirty="0"/>
              <a:t>QA and Submit Processing Requisitions</a:t>
            </a:r>
            <a:endParaRPr lang="en-US" sz="2800" dirty="0">
              <a:latin typeface="Arial" panose="020B0604020202020204" pitchFamily="34" charset="0"/>
              <a:cs typeface="Arial" panose="020B0604020202020204" pitchFamily="34" charset="0"/>
            </a:endParaRP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14</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a:solidFill>
                  <a:schemeClr val="bg1"/>
                </a:solidFill>
                <a:latin typeface="Arial"/>
                <a:cs typeface="Arial"/>
              </a:rPr>
              <a:t>*** WBSCM ACCOUNT SETUP </a:t>
            </a:r>
            <a:r>
              <a:rPr lang="en-US" sz="2400" b="1">
                <a:solidFill>
                  <a:schemeClr val="bg1"/>
                </a:solidFill>
                <a:latin typeface="Arial"/>
                <a:cs typeface="Arial"/>
              </a:rPr>
              <a:t>OCCURS DURING TRAINING WITH ESCs </a:t>
            </a:r>
            <a:r>
              <a:rPr lang="id-ID" sz="2400" b="1">
                <a:solidFill>
                  <a:schemeClr val="bg1"/>
                </a:solidFill>
                <a:latin typeface="Arial"/>
                <a:cs typeface="Arial"/>
              </a:rPr>
              <a:t>***</a:t>
            </a:r>
          </a:p>
        </p:txBody>
      </p:sp>
    </p:spTree>
    <p:extLst>
      <p:ext uri="{BB962C8B-B14F-4D97-AF65-F5344CB8AC3E}">
        <p14:creationId xmlns:p14="http://schemas.microsoft.com/office/powerpoint/2010/main" val="280245588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a:extLst>
              <a:ext uri="{FF2B5EF4-FFF2-40B4-BE49-F238E27FC236}">
                <a16:creationId xmlns:a16="http://schemas.microsoft.com/office/drawing/2014/main" id="{1537A61B-4568-4A2F-85E0-CBD3B5C3B7F2}"/>
              </a:ext>
            </a:extLst>
          </p:cNvPr>
          <p:cNvPicPr>
            <a:picLocks noChangeAspect="1"/>
          </p:cNvPicPr>
          <p:nvPr/>
        </p:nvPicPr>
        <p:blipFill>
          <a:blip r:embed="rId2"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5" name="Rectangle 4">
            <a:extLst>
              <a:ext uri="{FF2B5EF4-FFF2-40B4-BE49-F238E27FC236}">
                <a16:creationId xmlns:a16="http://schemas.microsoft.com/office/drawing/2014/main" id="{3D1F855A-9262-4A34-A5D1-6B8F07BFE151}"/>
              </a:ext>
            </a:extLst>
          </p:cNvPr>
          <p:cNvSpPr/>
          <p:nvPr/>
        </p:nvSpPr>
        <p:spPr>
          <a:xfrm>
            <a:off x="0" y="6079619"/>
            <a:ext cx="12192000" cy="638176"/>
          </a:xfrm>
          <a:prstGeom prst="rect">
            <a:avLst/>
          </a:prstGeom>
          <a:solidFill>
            <a:srgbClr val="66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65" name="Rectangle 64">
            <a:extLst>
              <a:ext uri="{FF2B5EF4-FFF2-40B4-BE49-F238E27FC236}">
                <a16:creationId xmlns:a16="http://schemas.microsoft.com/office/drawing/2014/main" id="{D13067CD-2282-47E5-B3A0-E9AC0499E245}"/>
              </a:ext>
            </a:extLst>
          </p:cNvPr>
          <p:cNvSpPr/>
          <p:nvPr/>
        </p:nvSpPr>
        <p:spPr>
          <a:xfrm>
            <a:off x="-12481" y="1340253"/>
            <a:ext cx="12192000" cy="3631763"/>
          </a:xfrm>
          <a:prstGeom prst="rect">
            <a:avLst/>
          </a:prstGeom>
          <a:effectLst/>
        </p:spPr>
        <p:txBody>
          <a:bodyPr wrap="square">
            <a:spAutoFit/>
          </a:bodyPr>
          <a:lstStyle/>
          <a:p>
            <a:pPr algn="ctr"/>
            <a:r>
              <a:rPr lang="en-US" sz="11500" b="1" dirty="0">
                <a:solidFill>
                  <a:schemeClr val="accent5">
                    <a:lumMod val="75000"/>
                  </a:schemeClr>
                </a:solidFill>
                <a:effectLst>
                  <a:outerShdw blurRad="1270000" algn="ctr" rotWithShape="0">
                    <a:prstClr val="black">
                      <a:alpha val="40000"/>
                    </a:prstClr>
                  </a:outerShdw>
                </a:effectLst>
                <a:latin typeface="Rockwell" panose="02060603020205020403" pitchFamily="18" charset="0"/>
                <a:ea typeface="Roboto Condensed" panose="02000000000000000000" pitchFamily="2" charset="0"/>
                <a:cs typeface="Segoe UI" panose="020B0502040204020203" pitchFamily="34" charset="0"/>
              </a:rPr>
              <a:t>Ordering Updates</a:t>
            </a:r>
          </a:p>
        </p:txBody>
      </p:sp>
      <p:sp>
        <p:nvSpPr>
          <p:cNvPr id="3" name="Slide Number Placeholder 2">
            <a:extLst>
              <a:ext uri="{FF2B5EF4-FFF2-40B4-BE49-F238E27FC236}">
                <a16:creationId xmlns:a16="http://schemas.microsoft.com/office/drawing/2014/main" id="{11445BE0-2C12-4CB4-BB40-B4AB860B2272}"/>
              </a:ext>
            </a:extLst>
          </p:cNvPr>
          <p:cNvSpPr>
            <a:spLocks noGrp="1"/>
          </p:cNvSpPr>
          <p:nvPr>
            <p:ph type="sldNum" sz="quarter" idx="10"/>
          </p:nvPr>
        </p:nvSpPr>
        <p:spPr/>
        <p:txBody>
          <a:bodyPr/>
          <a:lstStyle/>
          <a:p>
            <a:fld id="{4179449E-6FBB-2343-B3AE-D1EFA46A6E77}" type="slidenum">
              <a:rPr lang="en-US" smtClean="0"/>
              <a:pPr/>
              <a:t>2</a:t>
            </a:fld>
            <a:endParaRPr lang="en-US"/>
          </a:p>
        </p:txBody>
      </p:sp>
    </p:spTree>
    <p:extLst>
      <p:ext uri="{BB962C8B-B14F-4D97-AF65-F5344CB8AC3E}">
        <p14:creationId xmlns:p14="http://schemas.microsoft.com/office/powerpoint/2010/main" val="1436197369"/>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382772" y="411783"/>
            <a:ext cx="10921723" cy="842859"/>
          </a:xfrm>
          <a:ln w="28575">
            <a:solidFill>
              <a:schemeClr val="tx1"/>
            </a:solidFill>
          </a:ln>
        </p:spPr>
        <p:txBody>
          <a:bodyPr lIns="91440" tIns="45720" rIns="91440" bIns="45720" anchor="t"/>
          <a:lstStyle/>
          <a:p>
            <a:pPr algn="ctr"/>
            <a:r>
              <a:rPr lang="en-US" sz="4400" dirty="0">
                <a:latin typeface="Arial"/>
                <a:cs typeface="Arial"/>
              </a:rPr>
              <a:t>Ordering Updates</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7DF855DA-DF75-2B07-79BB-99D847C55C94}"/>
              </a:ext>
            </a:extLst>
          </p:cNvPr>
          <p:cNvSpPr txBox="1"/>
          <p:nvPr/>
        </p:nvSpPr>
        <p:spPr>
          <a:xfrm>
            <a:off x="558864" y="1622712"/>
            <a:ext cx="10618040" cy="424731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srgbClr val="000000"/>
                </a:solidFill>
                <a:latin typeface="Century Gothic"/>
              </a:rPr>
              <a:t>USDA reconciled the state TLS yesterday.  </a:t>
            </a:r>
          </a:p>
          <a:p>
            <a:pPr marL="742950" lvl="1" indent="-285750">
              <a:buFont typeface="Arial" panose="020B0604020202020204" pitchFamily="34" charset="0"/>
              <a:buChar char="•"/>
              <a:defRPr/>
            </a:pPr>
            <a:r>
              <a:rPr lang="en-US" sz="2800" dirty="0">
                <a:solidFill>
                  <a:srgbClr val="000000"/>
                </a:solidFill>
                <a:latin typeface="Century Gothic"/>
              </a:rPr>
              <a:t>TDA is working on reconciling entitlement in TX-UNPS and WBSCM.</a:t>
            </a:r>
          </a:p>
          <a:p>
            <a:pPr marL="742950" lvl="1" indent="-285750">
              <a:buFont typeface="Arial" panose="020B0604020202020204" pitchFamily="34" charset="0"/>
              <a:buChar char="•"/>
              <a:defRPr/>
            </a:pPr>
            <a:r>
              <a:rPr lang="en-US" sz="2800" dirty="0">
                <a:solidFill>
                  <a:srgbClr val="000000"/>
                </a:solidFill>
                <a:latin typeface="Century Gothic"/>
              </a:rPr>
              <a:t>State TLS decreased, decreasing entitlement by $12 million.</a:t>
            </a:r>
          </a:p>
          <a:p>
            <a:pPr marL="742950" lvl="1" indent="-285750">
              <a:buFont typeface="Arial" panose="020B0604020202020204" pitchFamily="34" charset="0"/>
              <a:buChar char="•"/>
              <a:defRPr/>
            </a:pPr>
            <a:r>
              <a:rPr lang="en-US" sz="2800" dirty="0">
                <a:solidFill>
                  <a:srgbClr val="000000"/>
                </a:solidFill>
                <a:latin typeface="Century Gothic"/>
              </a:rPr>
              <a:t>Texas’s entitlement has been </a:t>
            </a:r>
            <a:r>
              <a:rPr lang="en-US" sz="2800">
                <a:solidFill>
                  <a:srgbClr val="000000"/>
                </a:solidFill>
                <a:latin typeface="Century Gothic"/>
              </a:rPr>
              <a:t>fully spent.</a:t>
            </a:r>
            <a:endParaRPr lang="en-US" sz="2800" dirty="0">
              <a:solidFill>
                <a:srgbClr val="000000"/>
              </a:solidFill>
              <a:latin typeface="Century Gothic"/>
            </a:endParaRPr>
          </a:p>
          <a:p>
            <a:pPr marR="0" lvl="0" algn="l" defTabSz="914400" rtl="0" eaLnBrk="1" fontAlgn="auto" latinLnBrk="0" hangingPunct="1">
              <a:lnSpc>
                <a:spcPct val="100000"/>
              </a:lnSpc>
              <a:spcBef>
                <a:spcPts val="0"/>
              </a:spcBef>
              <a:spcAft>
                <a:spcPts val="0"/>
              </a:spcAft>
              <a:buClrTx/>
              <a:buSzTx/>
              <a:tabLst/>
              <a:defRPr/>
            </a:pPr>
            <a:endParaRPr lang="en-US" sz="2800" dirty="0">
              <a:solidFill>
                <a:srgbClr val="000000"/>
              </a:solidFill>
              <a:latin typeface="Century Gothic"/>
            </a:endParaRPr>
          </a:p>
          <a:p>
            <a:pPr marR="0" lvl="0" algn="l" defTabSz="914400" rtl="0" eaLnBrk="1" fontAlgn="auto" latinLnBrk="0" hangingPunct="1">
              <a:lnSpc>
                <a:spcPct val="100000"/>
              </a:lnSpc>
              <a:spcBef>
                <a:spcPts val="0"/>
              </a:spcBef>
              <a:spcAft>
                <a:spcPts val="0"/>
              </a:spcAft>
              <a:buClrTx/>
              <a:buSzTx/>
              <a:tabLst/>
              <a:defRPr/>
            </a:pPr>
            <a:endParaRPr lang="en-US" sz="2800" dirty="0">
              <a:solidFill>
                <a:srgbClr val="000000"/>
              </a:solidFill>
              <a:latin typeface="Century Gothic"/>
            </a:endParaRPr>
          </a:p>
          <a:p>
            <a:pPr marR="0" lvl="0"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srgbClr val="000000"/>
              </a:solidFill>
              <a:effectLst/>
              <a:uLnTx/>
              <a:uFillTx/>
              <a:latin typeface="Century Gothic"/>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b="0" i="0" u="none" strike="noStrike" kern="1200" cap="none" spc="0" normalizeH="0" baseline="0" noProof="0" dirty="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291114206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382772" y="411783"/>
            <a:ext cx="10921723" cy="842859"/>
          </a:xfrm>
          <a:ln w="28575">
            <a:solidFill>
              <a:schemeClr val="tx1"/>
            </a:solidFill>
          </a:ln>
        </p:spPr>
        <p:txBody>
          <a:bodyPr lIns="91440" tIns="45720" rIns="91440" bIns="45720" anchor="t"/>
          <a:lstStyle/>
          <a:p>
            <a:pPr algn="ctr"/>
            <a:r>
              <a:rPr lang="en-US" sz="4400" dirty="0">
                <a:latin typeface="Arial"/>
                <a:cs typeface="Arial"/>
              </a:rPr>
              <a:t>Ordering Updates</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7DF855DA-DF75-2B07-79BB-99D847C55C94}"/>
              </a:ext>
            </a:extLst>
          </p:cNvPr>
          <p:cNvSpPr txBox="1"/>
          <p:nvPr/>
        </p:nvSpPr>
        <p:spPr>
          <a:xfrm>
            <a:off x="558864" y="1622712"/>
            <a:ext cx="10618040" cy="166199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srgbClr val="000000"/>
                </a:solidFill>
                <a:latin typeface="Century Gothic"/>
              </a:rPr>
              <a:t>TDA will be applying for the Pilot DoD program for SFSP this year.  If approved, SFSP RAs could utilize entitlement to order fresh produce through the DoD program.</a:t>
            </a:r>
          </a:p>
          <a:p>
            <a:pPr marR="0" lvl="0" algn="l" defTabSz="914400" rtl="0" eaLnBrk="1" fontAlgn="auto" latinLnBrk="0" hangingPunct="1">
              <a:lnSpc>
                <a:spcPct val="100000"/>
              </a:lnSpc>
              <a:spcBef>
                <a:spcPts val="0"/>
              </a:spcBef>
              <a:spcAft>
                <a:spcPts val="0"/>
              </a:spcAft>
              <a:buClrTx/>
              <a:buSzTx/>
              <a:tabLst/>
              <a:defRPr/>
            </a:pPr>
            <a:endParaRPr kumimoji="0" lang="en-US" b="0" i="0" u="none" strike="noStrike" kern="1200" cap="none" spc="0" normalizeH="0" baseline="0" noProof="0" dirty="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158033584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a:extLst>
              <a:ext uri="{FF2B5EF4-FFF2-40B4-BE49-F238E27FC236}">
                <a16:creationId xmlns:a16="http://schemas.microsoft.com/office/drawing/2014/main" id="{1537A61B-4568-4A2F-85E0-CBD3B5C3B7F2}"/>
              </a:ext>
            </a:extLst>
          </p:cNvPr>
          <p:cNvPicPr>
            <a:picLocks noChangeAspect="1"/>
          </p:cNvPicPr>
          <p:nvPr/>
        </p:nvPicPr>
        <p:blipFill>
          <a:blip r:embed="rId2"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5" name="Rectangle 4">
            <a:extLst>
              <a:ext uri="{FF2B5EF4-FFF2-40B4-BE49-F238E27FC236}">
                <a16:creationId xmlns:a16="http://schemas.microsoft.com/office/drawing/2014/main" id="{3D1F855A-9262-4A34-A5D1-6B8F07BFE151}"/>
              </a:ext>
            </a:extLst>
          </p:cNvPr>
          <p:cNvSpPr/>
          <p:nvPr/>
        </p:nvSpPr>
        <p:spPr>
          <a:xfrm>
            <a:off x="0" y="6079619"/>
            <a:ext cx="12192000" cy="638176"/>
          </a:xfrm>
          <a:prstGeom prst="rect">
            <a:avLst/>
          </a:prstGeom>
          <a:solidFill>
            <a:srgbClr val="66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65" name="Rectangle 64">
            <a:extLst>
              <a:ext uri="{FF2B5EF4-FFF2-40B4-BE49-F238E27FC236}">
                <a16:creationId xmlns:a16="http://schemas.microsoft.com/office/drawing/2014/main" id="{D13067CD-2282-47E5-B3A0-E9AC0499E245}"/>
              </a:ext>
            </a:extLst>
          </p:cNvPr>
          <p:cNvSpPr/>
          <p:nvPr/>
        </p:nvSpPr>
        <p:spPr>
          <a:xfrm>
            <a:off x="-12481" y="1340253"/>
            <a:ext cx="12192000" cy="3631763"/>
          </a:xfrm>
          <a:prstGeom prst="rect">
            <a:avLst/>
          </a:prstGeom>
          <a:effectLst/>
        </p:spPr>
        <p:txBody>
          <a:bodyPr wrap="square">
            <a:spAutoFit/>
          </a:bodyPr>
          <a:lstStyle/>
          <a:p>
            <a:pPr algn="ctr"/>
            <a:r>
              <a:rPr lang="en-US" sz="11500" b="1" dirty="0">
                <a:solidFill>
                  <a:schemeClr val="accent5">
                    <a:lumMod val="75000"/>
                  </a:schemeClr>
                </a:solidFill>
                <a:effectLst>
                  <a:outerShdw blurRad="1270000" algn="ctr" rotWithShape="0">
                    <a:prstClr val="black">
                      <a:alpha val="40000"/>
                    </a:prstClr>
                  </a:outerShdw>
                </a:effectLst>
                <a:latin typeface="Rockwell" panose="02060603020205020403" pitchFamily="18" charset="0"/>
                <a:ea typeface="Roboto Condensed" panose="02000000000000000000" pitchFamily="2" charset="0"/>
                <a:cs typeface="Segoe UI" panose="020B0502040204020203" pitchFamily="34" charset="0"/>
              </a:rPr>
              <a:t>Inventory Updates</a:t>
            </a:r>
          </a:p>
        </p:txBody>
      </p:sp>
      <p:sp>
        <p:nvSpPr>
          <p:cNvPr id="3" name="Slide Number Placeholder 2">
            <a:extLst>
              <a:ext uri="{FF2B5EF4-FFF2-40B4-BE49-F238E27FC236}">
                <a16:creationId xmlns:a16="http://schemas.microsoft.com/office/drawing/2014/main" id="{11445BE0-2C12-4CB4-BB40-B4AB860B2272}"/>
              </a:ext>
            </a:extLst>
          </p:cNvPr>
          <p:cNvSpPr>
            <a:spLocks noGrp="1"/>
          </p:cNvSpPr>
          <p:nvPr>
            <p:ph type="sldNum" sz="quarter" idx="10"/>
          </p:nvPr>
        </p:nvSpPr>
        <p:spPr/>
        <p:txBody>
          <a:bodyPr/>
          <a:lstStyle/>
          <a:p>
            <a:fld id="{4179449E-6FBB-2343-B3AE-D1EFA46A6E77}" type="slidenum">
              <a:rPr lang="en-US" smtClean="0"/>
              <a:pPr/>
              <a:t>5</a:t>
            </a:fld>
            <a:endParaRPr lang="en-US"/>
          </a:p>
        </p:txBody>
      </p:sp>
    </p:spTree>
    <p:extLst>
      <p:ext uri="{BB962C8B-B14F-4D97-AF65-F5344CB8AC3E}">
        <p14:creationId xmlns:p14="http://schemas.microsoft.com/office/powerpoint/2010/main" val="96044391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382772" y="411783"/>
            <a:ext cx="10921723" cy="842859"/>
          </a:xfrm>
          <a:ln w="28575">
            <a:solidFill>
              <a:schemeClr val="tx1"/>
            </a:solidFill>
          </a:ln>
        </p:spPr>
        <p:txBody>
          <a:bodyPr lIns="91440" tIns="45720" rIns="91440" bIns="45720" anchor="t"/>
          <a:lstStyle/>
          <a:p>
            <a:pPr algn="ctr"/>
            <a:r>
              <a:rPr lang="en-US" sz="4400" dirty="0">
                <a:latin typeface="Arial"/>
                <a:cs typeface="Arial"/>
              </a:rPr>
              <a:t>Inventory Updates</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7DF855DA-DF75-2B07-79BB-99D847C55C94}"/>
              </a:ext>
            </a:extLst>
          </p:cNvPr>
          <p:cNvSpPr txBox="1"/>
          <p:nvPr/>
        </p:nvSpPr>
        <p:spPr>
          <a:xfrm>
            <a:off x="558864" y="1622712"/>
            <a:ext cx="10618040" cy="4093428"/>
          </a:xfrm>
          <a:prstGeom prst="rect">
            <a:avLst/>
          </a:prstGeom>
          <a:noFill/>
        </p:spPr>
        <p:txBody>
          <a:bodyPr wrap="square" rtlCol="0">
            <a:spAutoFit/>
          </a:bodyPr>
          <a:lstStyle/>
          <a:p>
            <a:pPr marL="342900" indent="-342900">
              <a:buFont typeface="Symbol" panose="05050102010706020507" pitchFamily="18" charset="2"/>
              <a:buChar char=""/>
              <a:defRPr/>
            </a:pPr>
            <a:r>
              <a:rPr lang="en-US" sz="2800" dirty="0" err="1">
                <a:solidFill>
                  <a:srgbClr val="000000"/>
                </a:solidFill>
                <a:latin typeface="Century Gothic"/>
              </a:rPr>
              <a:t>SmartSheet</a:t>
            </a:r>
            <a:r>
              <a:rPr lang="en-US" sz="2800" dirty="0">
                <a:solidFill>
                  <a:srgbClr val="000000"/>
                </a:solidFill>
                <a:latin typeface="Century Gothic"/>
              </a:rPr>
              <a:t> e-mail: </a:t>
            </a: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Texas Agriculture vis Smartsheet</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automation@app.smartsheet.com</a:t>
            </a:r>
            <a:endParaRPr lang="en-US" sz="2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defRPr/>
            </a:pPr>
            <a:endParaRPr lang="en-US" sz="2800" u="sng" kern="100"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defRP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Usage Analysis Exercise begins December 4, 2023</a:t>
            </a:r>
          </a:p>
          <a:p>
            <a:pPr marL="800100" lvl="1" indent="-342900">
              <a:buFont typeface="Symbol" panose="05050102010706020507" pitchFamily="18" charset="2"/>
              <a:buChar char=""/>
              <a:defRPr/>
            </a:pPr>
            <a:r>
              <a:rPr lang="en-US" sz="2800" kern="100" dirty="0">
                <a:latin typeface="Calibri" panose="020F0502020204030204" pitchFamily="34" charset="0"/>
                <a:ea typeface="Calibri" panose="020F0502020204030204" pitchFamily="34" charset="0"/>
                <a:cs typeface="Times New Roman" panose="02020603050405020304" pitchFamily="18" charset="0"/>
              </a:rPr>
              <a:t>Targets RAs with Low or No usage for Processing, Direct Delivery and DoD Fresh,</a:t>
            </a:r>
          </a:p>
          <a:p>
            <a:pPr marL="800100" lvl="1" indent="-342900">
              <a:buFont typeface="Symbol" panose="05050102010706020507" pitchFamily="18" charset="2"/>
              <a:buChar char=""/>
              <a:defRP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Responses due from RAs by January 12, 2024</a:t>
            </a:r>
          </a:p>
          <a:p>
            <a:pPr marL="342900" indent="-342900">
              <a:buFont typeface="Symbol" panose="05050102010706020507" pitchFamily="18" charset="2"/>
              <a:buChar char=""/>
              <a:defRPr/>
            </a:pPr>
            <a:endParaRPr lang="en-US" sz="2800" dirty="0">
              <a:solidFill>
                <a:srgbClr val="000000"/>
              </a:solidFill>
              <a:latin typeface="Century Gothic"/>
            </a:endParaRPr>
          </a:p>
          <a:p>
            <a:pPr lvl="1">
              <a:defRPr/>
            </a:pPr>
            <a:endParaRPr lang="en-US" dirty="0">
              <a:solidFill>
                <a:srgbClr val="000000"/>
              </a:solidFill>
              <a:latin typeface="Century Gothic"/>
            </a:endParaRPr>
          </a:p>
          <a:p>
            <a:pPr marL="342900" indent="-342900">
              <a:buFont typeface="Symbol" panose="05050102010706020507" pitchFamily="18" charset="2"/>
              <a:buChar char=""/>
              <a:defRPr/>
            </a:pPr>
            <a:endParaRPr lang="en-US" dirty="0">
              <a:solidFill>
                <a:srgbClr val="000000"/>
              </a:solidFill>
              <a:latin typeface="Century Gothic"/>
            </a:endParaRPr>
          </a:p>
        </p:txBody>
      </p:sp>
    </p:spTree>
    <p:extLst>
      <p:ext uri="{BB962C8B-B14F-4D97-AF65-F5344CB8AC3E}">
        <p14:creationId xmlns:p14="http://schemas.microsoft.com/office/powerpoint/2010/main" val="1814453063"/>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382772" y="411783"/>
            <a:ext cx="10921723" cy="842859"/>
          </a:xfrm>
          <a:ln w="28575">
            <a:solidFill>
              <a:schemeClr val="tx1"/>
            </a:solidFill>
          </a:ln>
        </p:spPr>
        <p:txBody>
          <a:bodyPr lIns="91440" tIns="45720" rIns="91440" bIns="45720" anchor="t"/>
          <a:lstStyle/>
          <a:p>
            <a:pPr algn="ctr"/>
            <a:r>
              <a:rPr lang="en-US" sz="4400" dirty="0">
                <a:latin typeface="Arial"/>
                <a:cs typeface="Arial"/>
              </a:rPr>
              <a:t>Inventory Updates</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7DF855DA-DF75-2B07-79BB-99D847C55C94}"/>
              </a:ext>
            </a:extLst>
          </p:cNvPr>
          <p:cNvSpPr txBox="1"/>
          <p:nvPr/>
        </p:nvSpPr>
        <p:spPr>
          <a:xfrm>
            <a:off x="558864" y="1622712"/>
            <a:ext cx="10618040" cy="2954655"/>
          </a:xfrm>
          <a:prstGeom prst="rect">
            <a:avLst/>
          </a:prstGeom>
          <a:noFill/>
        </p:spPr>
        <p:txBody>
          <a:bodyPr wrap="square" rtlCol="0">
            <a:spAutoFit/>
          </a:bodyPr>
          <a:lstStyle/>
          <a:p>
            <a:pPr marL="342900" indent="-342900">
              <a:buFont typeface="Symbol" panose="05050102010706020507" pitchFamily="18" charset="2"/>
              <a:buChar char=""/>
              <a:defRPr/>
            </a:pPr>
            <a:r>
              <a:rPr lang="en-US" sz="2800" dirty="0">
                <a:solidFill>
                  <a:srgbClr val="000000"/>
                </a:solidFill>
                <a:latin typeface="Century Gothic"/>
              </a:rPr>
              <a:t>New RFP for Storage and Distribution of USDA Foods has closed and TDA is evaluating responses.</a:t>
            </a:r>
          </a:p>
          <a:p>
            <a:pPr>
              <a:defRPr/>
            </a:pPr>
            <a:endParaRPr lang="en-US" sz="2800" dirty="0">
              <a:solidFill>
                <a:srgbClr val="000000"/>
              </a:solidFill>
              <a:latin typeface="Century Gothic"/>
            </a:endParaRPr>
          </a:p>
          <a:p>
            <a:pPr marL="342900" indent="-342900">
              <a:buFont typeface="Symbol" panose="05050102010706020507" pitchFamily="18" charset="2"/>
              <a:buChar char=""/>
              <a:defRPr/>
            </a:pPr>
            <a:r>
              <a:rPr lang="en-US" sz="2800" dirty="0">
                <a:solidFill>
                  <a:srgbClr val="000000"/>
                </a:solidFill>
                <a:latin typeface="Century Gothic"/>
              </a:rPr>
              <a:t>Distribution fees have been reimbursed RAs for SY 22-23.</a:t>
            </a:r>
          </a:p>
          <a:p>
            <a:pPr marL="800100" lvl="1" indent="-342900">
              <a:buFont typeface="Symbol" panose="05050102010706020507" pitchFamily="18" charset="2"/>
              <a:buChar char=""/>
              <a:defRPr/>
            </a:pPr>
            <a:r>
              <a:rPr lang="en-US" sz="2800" dirty="0">
                <a:solidFill>
                  <a:srgbClr val="000000"/>
                </a:solidFill>
                <a:latin typeface="Century Gothic"/>
              </a:rPr>
              <a:t>Not enough funding to reimburse storage fees.</a:t>
            </a:r>
          </a:p>
          <a:p>
            <a:pPr>
              <a:defRPr/>
            </a:pPr>
            <a:endParaRPr lang="en-US" sz="2800" dirty="0">
              <a:solidFill>
                <a:srgbClr val="000000"/>
              </a:solidFill>
              <a:latin typeface="Century Gothic"/>
            </a:endParaRPr>
          </a:p>
          <a:p>
            <a:pPr marL="342900" indent="-342900">
              <a:buFont typeface="Symbol" panose="05050102010706020507" pitchFamily="18" charset="2"/>
              <a:buChar char=""/>
              <a:defRPr/>
            </a:pPr>
            <a:endParaRPr lang="en-US" dirty="0">
              <a:solidFill>
                <a:srgbClr val="000000"/>
              </a:solidFill>
              <a:latin typeface="Century Gothic"/>
            </a:endParaRPr>
          </a:p>
        </p:txBody>
      </p:sp>
    </p:spTree>
    <p:extLst>
      <p:ext uri="{BB962C8B-B14F-4D97-AF65-F5344CB8AC3E}">
        <p14:creationId xmlns:p14="http://schemas.microsoft.com/office/powerpoint/2010/main" val="28114146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4">
            <a:extLst>
              <a:ext uri="{FF2B5EF4-FFF2-40B4-BE49-F238E27FC236}">
                <a16:creationId xmlns:a16="http://schemas.microsoft.com/office/drawing/2014/main" id="{187CBABA-93C0-47B5-A96A-47D4C6FEFB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810" t="9297" r="306" b="6324"/>
          <a:stretch/>
        </p:blipFill>
        <p:spPr>
          <a:xfrm flipH="1">
            <a:off x="251011" y="231006"/>
            <a:ext cx="11689978" cy="4858729"/>
          </a:xfrm>
          <a:prstGeom prst="rect">
            <a:avLst/>
          </a:prstGeom>
          <a:ln>
            <a:noFill/>
          </a:ln>
          <a:effectLst>
            <a:softEdge rad="112500"/>
          </a:effectLst>
        </p:spPr>
      </p:pic>
      <p:grpSp>
        <p:nvGrpSpPr>
          <p:cNvPr id="8" name="Group 7">
            <a:extLst>
              <a:ext uri="{FF2B5EF4-FFF2-40B4-BE49-F238E27FC236}">
                <a16:creationId xmlns:a16="http://schemas.microsoft.com/office/drawing/2014/main" id="{CC281F6F-ADDE-4435-A537-02AC681BCF9F}"/>
              </a:ext>
            </a:extLst>
          </p:cNvPr>
          <p:cNvGrpSpPr/>
          <p:nvPr/>
        </p:nvGrpSpPr>
        <p:grpSpPr>
          <a:xfrm flipH="1">
            <a:off x="650782" y="-51001"/>
            <a:ext cx="7299960" cy="6067970"/>
            <a:chOff x="2726704" y="685166"/>
            <a:chExt cx="6395692" cy="5574664"/>
          </a:xfrm>
        </p:grpSpPr>
        <p:sp>
          <p:nvSpPr>
            <p:cNvPr id="9" name="Freeform 114">
              <a:extLst>
                <a:ext uri="{FF2B5EF4-FFF2-40B4-BE49-F238E27FC236}">
                  <a16:creationId xmlns:a16="http://schemas.microsoft.com/office/drawing/2014/main" id="{CC99F9C1-10EB-489D-98E8-186862FCAB6D}"/>
                </a:ext>
              </a:extLst>
            </p:cNvPr>
            <p:cNvSpPr>
              <a:spLocks/>
            </p:cNvSpPr>
            <p:nvPr/>
          </p:nvSpPr>
          <p:spPr bwMode="auto">
            <a:xfrm>
              <a:off x="3197360" y="685166"/>
              <a:ext cx="5564198" cy="5574664"/>
            </a:xfrm>
            <a:custGeom>
              <a:avLst/>
              <a:gdLst>
                <a:gd name="T0" fmla="*/ 445 w 580"/>
                <a:gd name="T1" fmla="*/ 136 h 581"/>
                <a:gd name="T2" fmla="*/ 495 w 580"/>
                <a:gd name="T3" fmla="*/ 496 h 581"/>
                <a:gd name="T4" fmla="*/ 135 w 580"/>
                <a:gd name="T5" fmla="*/ 445 h 581"/>
                <a:gd name="T6" fmla="*/ 85 w 580"/>
                <a:gd name="T7" fmla="*/ 86 h 581"/>
                <a:gd name="T8" fmla="*/ 445 w 580"/>
                <a:gd name="T9" fmla="*/ 136 h 581"/>
              </a:gdLst>
              <a:ahLst/>
              <a:cxnLst>
                <a:cxn ang="0">
                  <a:pos x="T0" y="T1"/>
                </a:cxn>
                <a:cxn ang="0">
                  <a:pos x="T2" y="T3"/>
                </a:cxn>
                <a:cxn ang="0">
                  <a:pos x="T4" y="T5"/>
                </a:cxn>
                <a:cxn ang="0">
                  <a:pos x="T6" y="T7"/>
                </a:cxn>
                <a:cxn ang="0">
                  <a:pos x="T8" y="T9"/>
                </a:cxn>
              </a:cxnLst>
              <a:rect l="0" t="0" r="r" b="b"/>
              <a:pathLst>
                <a:path w="580" h="581">
                  <a:moveTo>
                    <a:pt x="445" y="136"/>
                  </a:moveTo>
                  <a:cubicBezTo>
                    <a:pt x="558" y="249"/>
                    <a:pt x="580" y="410"/>
                    <a:pt x="495" y="496"/>
                  </a:cubicBezTo>
                  <a:cubicBezTo>
                    <a:pt x="410" y="581"/>
                    <a:pt x="249" y="559"/>
                    <a:pt x="135" y="445"/>
                  </a:cubicBezTo>
                  <a:cubicBezTo>
                    <a:pt x="22" y="332"/>
                    <a:pt x="0" y="171"/>
                    <a:pt x="85" y="86"/>
                  </a:cubicBezTo>
                  <a:cubicBezTo>
                    <a:pt x="170" y="0"/>
                    <a:pt x="331" y="23"/>
                    <a:pt x="445" y="136"/>
                  </a:cubicBezTo>
                </a:path>
              </a:pathLst>
            </a:custGeom>
            <a:solidFill>
              <a:srgbClr val="EF4B25">
                <a:alpha val="7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0" name="Freeform 136">
              <a:extLst>
                <a:ext uri="{FF2B5EF4-FFF2-40B4-BE49-F238E27FC236}">
                  <a16:creationId xmlns:a16="http://schemas.microsoft.com/office/drawing/2014/main" id="{B2945056-CC4F-4E9D-AC5D-917E3230F2E8}"/>
                </a:ext>
              </a:extLst>
            </p:cNvPr>
            <p:cNvSpPr>
              <a:spLocks noEditPoints="1"/>
            </p:cNvSpPr>
            <p:nvPr/>
          </p:nvSpPr>
          <p:spPr bwMode="auto">
            <a:xfrm>
              <a:off x="3704620" y="778089"/>
              <a:ext cx="3854150" cy="2923301"/>
            </a:xfrm>
            <a:custGeom>
              <a:avLst/>
              <a:gdLst>
                <a:gd name="T0" fmla="*/ 402 w 402"/>
                <a:gd name="T1" fmla="*/ 97 h 305"/>
                <a:gd name="T2" fmla="*/ 401 w 402"/>
                <a:gd name="T3" fmla="*/ 97 h 305"/>
                <a:gd name="T4" fmla="*/ 401 w 402"/>
                <a:gd name="T5" fmla="*/ 97 h 305"/>
                <a:gd name="T6" fmla="*/ 400 w 402"/>
                <a:gd name="T7" fmla="*/ 96 h 305"/>
                <a:gd name="T8" fmla="*/ 400 w 402"/>
                <a:gd name="T9" fmla="*/ 96 h 305"/>
                <a:gd name="T10" fmla="*/ 400 w 402"/>
                <a:gd name="T11" fmla="*/ 96 h 305"/>
                <a:gd name="T12" fmla="*/ 400 w 402"/>
                <a:gd name="T13" fmla="*/ 95 h 305"/>
                <a:gd name="T14" fmla="*/ 399 w 402"/>
                <a:gd name="T15" fmla="*/ 95 h 305"/>
                <a:gd name="T16" fmla="*/ 399 w 402"/>
                <a:gd name="T17" fmla="*/ 95 h 305"/>
                <a:gd name="T18" fmla="*/ 399 w 402"/>
                <a:gd name="T19" fmla="*/ 95 h 305"/>
                <a:gd name="T20" fmla="*/ 399 w 402"/>
                <a:gd name="T21" fmla="*/ 94 h 305"/>
                <a:gd name="T22" fmla="*/ 398 w 402"/>
                <a:gd name="T23" fmla="*/ 94 h 305"/>
                <a:gd name="T24" fmla="*/ 398 w 402"/>
                <a:gd name="T25" fmla="*/ 94 h 305"/>
                <a:gd name="T26" fmla="*/ 398 w 402"/>
                <a:gd name="T27" fmla="*/ 93 h 305"/>
                <a:gd name="T28" fmla="*/ 397 w 402"/>
                <a:gd name="T29" fmla="*/ 93 h 305"/>
                <a:gd name="T30" fmla="*/ 397 w 402"/>
                <a:gd name="T31" fmla="*/ 93 h 305"/>
                <a:gd name="T32" fmla="*/ 397 w 402"/>
                <a:gd name="T33" fmla="*/ 93 h 305"/>
                <a:gd name="T34" fmla="*/ 397 w 402"/>
                <a:gd name="T35" fmla="*/ 93 h 305"/>
                <a:gd name="T36" fmla="*/ 396 w 402"/>
                <a:gd name="T37" fmla="*/ 92 h 305"/>
                <a:gd name="T38" fmla="*/ 396 w 402"/>
                <a:gd name="T39" fmla="*/ 92 h 305"/>
                <a:gd name="T40" fmla="*/ 396 w 402"/>
                <a:gd name="T41" fmla="*/ 92 h 305"/>
                <a:gd name="T42" fmla="*/ 396 w 402"/>
                <a:gd name="T43" fmla="*/ 91 h 305"/>
                <a:gd name="T44" fmla="*/ 395 w 402"/>
                <a:gd name="T45" fmla="*/ 91 h 305"/>
                <a:gd name="T46" fmla="*/ 395 w 402"/>
                <a:gd name="T47" fmla="*/ 91 h 305"/>
                <a:gd name="T48" fmla="*/ 395 w 402"/>
                <a:gd name="T49" fmla="*/ 91 h 305"/>
                <a:gd name="T50" fmla="*/ 395 w 402"/>
                <a:gd name="T51" fmla="*/ 91 h 305"/>
                <a:gd name="T52" fmla="*/ 395 w 402"/>
                <a:gd name="T53" fmla="*/ 90 h 305"/>
                <a:gd name="T54" fmla="*/ 394 w 402"/>
                <a:gd name="T55" fmla="*/ 90 h 305"/>
                <a:gd name="T56" fmla="*/ 394 w 402"/>
                <a:gd name="T57" fmla="*/ 90 h 305"/>
                <a:gd name="T58" fmla="*/ 394 w 402"/>
                <a:gd name="T59" fmla="*/ 90 h 305"/>
                <a:gd name="T60" fmla="*/ 394 w 402"/>
                <a:gd name="T61" fmla="*/ 90 h 305"/>
                <a:gd name="T62" fmla="*/ 393 w 402"/>
                <a:gd name="T63" fmla="*/ 89 h 305"/>
                <a:gd name="T64" fmla="*/ 393 w 402"/>
                <a:gd name="T65" fmla="*/ 89 h 305"/>
                <a:gd name="T66" fmla="*/ 393 w 402"/>
                <a:gd name="T67" fmla="*/ 89 h 305"/>
                <a:gd name="T68" fmla="*/ 393 w 402"/>
                <a:gd name="T69" fmla="*/ 89 h 305"/>
                <a:gd name="T70" fmla="*/ 393 w 402"/>
                <a:gd name="T71" fmla="*/ 89 h 305"/>
                <a:gd name="T72" fmla="*/ 392 w 402"/>
                <a:gd name="T73" fmla="*/ 88 h 305"/>
                <a:gd name="T74" fmla="*/ 392 w 402"/>
                <a:gd name="T75" fmla="*/ 88 h 305"/>
                <a:gd name="T76" fmla="*/ 392 w 402"/>
                <a:gd name="T77" fmla="*/ 88 h 305"/>
                <a:gd name="T78" fmla="*/ 391 w 402"/>
                <a:gd name="T79" fmla="*/ 87 h 305"/>
                <a:gd name="T80" fmla="*/ 391 w 402"/>
                <a:gd name="T81" fmla="*/ 87 h 305"/>
                <a:gd name="T82" fmla="*/ 0 w 402"/>
                <a:gd name="T83" fmla="*/ 246 h 305"/>
                <a:gd name="T84" fmla="*/ 257 w 402"/>
                <a:gd name="T85" fmla="*/ 1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2" h="305">
                  <a:moveTo>
                    <a:pt x="402" y="97"/>
                  </a:moveTo>
                  <a:cubicBezTo>
                    <a:pt x="402" y="97"/>
                    <a:pt x="402" y="97"/>
                    <a:pt x="402" y="97"/>
                  </a:cubicBezTo>
                  <a:cubicBezTo>
                    <a:pt x="402" y="97"/>
                    <a:pt x="402" y="97"/>
                    <a:pt x="402" y="97"/>
                  </a:cubicBezTo>
                  <a:moveTo>
                    <a:pt x="401" y="97"/>
                  </a:moveTo>
                  <a:cubicBezTo>
                    <a:pt x="401" y="97"/>
                    <a:pt x="401" y="97"/>
                    <a:pt x="402" y="97"/>
                  </a:cubicBezTo>
                  <a:cubicBezTo>
                    <a:pt x="401" y="97"/>
                    <a:pt x="401" y="97"/>
                    <a:pt x="401" y="97"/>
                  </a:cubicBezTo>
                  <a:moveTo>
                    <a:pt x="401" y="97"/>
                  </a:moveTo>
                  <a:cubicBezTo>
                    <a:pt x="401" y="97"/>
                    <a:pt x="401" y="97"/>
                    <a:pt x="401" y="97"/>
                  </a:cubicBezTo>
                  <a:cubicBezTo>
                    <a:pt x="401" y="97"/>
                    <a:pt x="401" y="97"/>
                    <a:pt x="401" y="97"/>
                  </a:cubicBezTo>
                  <a:moveTo>
                    <a:pt x="400" y="96"/>
                  </a:moveTo>
                  <a:cubicBezTo>
                    <a:pt x="401" y="96"/>
                    <a:pt x="401" y="96"/>
                    <a:pt x="401" y="97"/>
                  </a:cubicBezTo>
                  <a:cubicBezTo>
                    <a:pt x="401" y="96"/>
                    <a:pt x="401" y="96"/>
                    <a:pt x="400" y="96"/>
                  </a:cubicBezTo>
                  <a:moveTo>
                    <a:pt x="400" y="96"/>
                  </a:moveTo>
                  <a:cubicBezTo>
                    <a:pt x="400" y="96"/>
                    <a:pt x="400" y="96"/>
                    <a:pt x="400" y="96"/>
                  </a:cubicBezTo>
                  <a:cubicBezTo>
                    <a:pt x="400" y="96"/>
                    <a:pt x="400" y="96"/>
                    <a:pt x="400" y="96"/>
                  </a:cubicBezTo>
                  <a:moveTo>
                    <a:pt x="400" y="96"/>
                  </a:moveTo>
                  <a:cubicBezTo>
                    <a:pt x="400" y="96"/>
                    <a:pt x="400" y="96"/>
                    <a:pt x="400" y="96"/>
                  </a:cubicBezTo>
                  <a:cubicBezTo>
                    <a:pt x="400" y="96"/>
                    <a:pt x="400" y="96"/>
                    <a:pt x="400" y="96"/>
                  </a:cubicBezTo>
                  <a:moveTo>
                    <a:pt x="400" y="95"/>
                  </a:moveTo>
                  <a:cubicBezTo>
                    <a:pt x="400" y="96"/>
                    <a:pt x="400" y="96"/>
                    <a:pt x="400" y="96"/>
                  </a:cubicBezTo>
                  <a:cubicBezTo>
                    <a:pt x="400" y="95"/>
                    <a:pt x="400" y="95"/>
                    <a:pt x="400" y="95"/>
                  </a:cubicBezTo>
                  <a:moveTo>
                    <a:pt x="399" y="95"/>
                  </a:moveTo>
                  <a:cubicBezTo>
                    <a:pt x="400" y="95"/>
                    <a:pt x="400" y="95"/>
                    <a:pt x="400" y="95"/>
                  </a:cubicBezTo>
                  <a:cubicBezTo>
                    <a:pt x="399" y="95"/>
                    <a:pt x="399" y="95"/>
                    <a:pt x="399" y="95"/>
                  </a:cubicBezTo>
                  <a:moveTo>
                    <a:pt x="399" y="95"/>
                  </a:moveTo>
                  <a:cubicBezTo>
                    <a:pt x="399" y="95"/>
                    <a:pt x="399" y="95"/>
                    <a:pt x="399" y="95"/>
                  </a:cubicBezTo>
                  <a:cubicBezTo>
                    <a:pt x="399" y="95"/>
                    <a:pt x="399" y="95"/>
                    <a:pt x="399" y="95"/>
                  </a:cubicBezTo>
                  <a:moveTo>
                    <a:pt x="399" y="95"/>
                  </a:moveTo>
                  <a:cubicBezTo>
                    <a:pt x="399" y="95"/>
                    <a:pt x="399" y="95"/>
                    <a:pt x="399" y="95"/>
                  </a:cubicBezTo>
                  <a:cubicBezTo>
                    <a:pt x="399" y="95"/>
                    <a:pt x="399" y="95"/>
                    <a:pt x="399" y="95"/>
                  </a:cubicBezTo>
                  <a:moveTo>
                    <a:pt x="399" y="94"/>
                  </a:moveTo>
                  <a:cubicBezTo>
                    <a:pt x="399" y="94"/>
                    <a:pt x="399" y="94"/>
                    <a:pt x="399" y="95"/>
                  </a:cubicBezTo>
                  <a:cubicBezTo>
                    <a:pt x="399" y="94"/>
                    <a:pt x="399" y="94"/>
                    <a:pt x="399" y="94"/>
                  </a:cubicBezTo>
                  <a:moveTo>
                    <a:pt x="398" y="94"/>
                  </a:moveTo>
                  <a:cubicBezTo>
                    <a:pt x="398" y="94"/>
                    <a:pt x="398" y="94"/>
                    <a:pt x="399" y="94"/>
                  </a:cubicBezTo>
                  <a:cubicBezTo>
                    <a:pt x="398" y="94"/>
                    <a:pt x="398" y="94"/>
                    <a:pt x="398" y="94"/>
                  </a:cubicBezTo>
                  <a:moveTo>
                    <a:pt x="398" y="94"/>
                  </a:moveTo>
                  <a:cubicBezTo>
                    <a:pt x="398" y="94"/>
                    <a:pt x="398" y="94"/>
                    <a:pt x="398" y="94"/>
                  </a:cubicBezTo>
                  <a:cubicBezTo>
                    <a:pt x="398" y="94"/>
                    <a:pt x="398" y="94"/>
                    <a:pt x="398" y="94"/>
                  </a:cubicBezTo>
                  <a:moveTo>
                    <a:pt x="398" y="93"/>
                  </a:moveTo>
                  <a:cubicBezTo>
                    <a:pt x="398" y="94"/>
                    <a:pt x="398" y="94"/>
                    <a:pt x="398" y="94"/>
                  </a:cubicBezTo>
                  <a:cubicBezTo>
                    <a:pt x="398" y="93"/>
                    <a:pt x="398" y="93"/>
                    <a:pt x="398" y="93"/>
                  </a:cubicBezTo>
                  <a:moveTo>
                    <a:pt x="397" y="93"/>
                  </a:moveTo>
                  <a:cubicBezTo>
                    <a:pt x="398" y="93"/>
                    <a:pt x="398" y="93"/>
                    <a:pt x="398" y="93"/>
                  </a:cubicBezTo>
                  <a:cubicBezTo>
                    <a:pt x="398" y="93"/>
                    <a:pt x="398" y="93"/>
                    <a:pt x="397" y="93"/>
                  </a:cubicBezTo>
                  <a:moveTo>
                    <a:pt x="397" y="93"/>
                  </a:moveTo>
                  <a:cubicBezTo>
                    <a:pt x="397" y="93"/>
                    <a:pt x="397" y="93"/>
                    <a:pt x="397" y="93"/>
                  </a:cubicBezTo>
                  <a:cubicBezTo>
                    <a:pt x="397" y="93"/>
                    <a:pt x="397" y="93"/>
                    <a:pt x="397" y="93"/>
                  </a:cubicBezTo>
                  <a:moveTo>
                    <a:pt x="397" y="93"/>
                  </a:moveTo>
                  <a:cubicBezTo>
                    <a:pt x="397" y="93"/>
                    <a:pt x="397" y="93"/>
                    <a:pt x="397" y="93"/>
                  </a:cubicBezTo>
                  <a:cubicBezTo>
                    <a:pt x="397" y="93"/>
                    <a:pt x="397" y="93"/>
                    <a:pt x="397" y="93"/>
                  </a:cubicBezTo>
                  <a:moveTo>
                    <a:pt x="397" y="93"/>
                  </a:moveTo>
                  <a:cubicBezTo>
                    <a:pt x="397" y="93"/>
                    <a:pt x="397" y="93"/>
                    <a:pt x="397" y="93"/>
                  </a:cubicBezTo>
                  <a:cubicBezTo>
                    <a:pt x="397" y="93"/>
                    <a:pt x="397" y="93"/>
                    <a:pt x="397" y="93"/>
                  </a:cubicBezTo>
                  <a:moveTo>
                    <a:pt x="396" y="92"/>
                  </a:moveTo>
                  <a:cubicBezTo>
                    <a:pt x="396" y="92"/>
                    <a:pt x="397" y="92"/>
                    <a:pt x="397" y="93"/>
                  </a:cubicBezTo>
                  <a:cubicBezTo>
                    <a:pt x="397" y="92"/>
                    <a:pt x="396" y="92"/>
                    <a:pt x="396" y="92"/>
                  </a:cubicBezTo>
                  <a:moveTo>
                    <a:pt x="396" y="92"/>
                  </a:moveTo>
                  <a:cubicBezTo>
                    <a:pt x="396" y="92"/>
                    <a:pt x="396" y="92"/>
                    <a:pt x="396" y="92"/>
                  </a:cubicBezTo>
                  <a:cubicBezTo>
                    <a:pt x="396" y="92"/>
                    <a:pt x="396" y="92"/>
                    <a:pt x="396" y="92"/>
                  </a:cubicBezTo>
                  <a:moveTo>
                    <a:pt x="396" y="92"/>
                  </a:moveTo>
                  <a:cubicBezTo>
                    <a:pt x="396" y="92"/>
                    <a:pt x="396" y="92"/>
                    <a:pt x="396" y="92"/>
                  </a:cubicBezTo>
                  <a:cubicBezTo>
                    <a:pt x="396" y="92"/>
                    <a:pt x="396" y="92"/>
                    <a:pt x="396" y="92"/>
                  </a:cubicBezTo>
                  <a:moveTo>
                    <a:pt x="396" y="91"/>
                  </a:moveTo>
                  <a:cubicBezTo>
                    <a:pt x="396" y="92"/>
                    <a:pt x="396" y="92"/>
                    <a:pt x="396" y="92"/>
                  </a:cubicBezTo>
                  <a:cubicBezTo>
                    <a:pt x="396" y="92"/>
                    <a:pt x="396" y="92"/>
                    <a:pt x="396" y="91"/>
                  </a:cubicBezTo>
                  <a:moveTo>
                    <a:pt x="395" y="91"/>
                  </a:moveTo>
                  <a:cubicBezTo>
                    <a:pt x="396" y="91"/>
                    <a:pt x="396" y="91"/>
                    <a:pt x="396" y="91"/>
                  </a:cubicBezTo>
                  <a:cubicBezTo>
                    <a:pt x="395" y="91"/>
                    <a:pt x="395" y="91"/>
                    <a:pt x="395" y="91"/>
                  </a:cubicBezTo>
                  <a:moveTo>
                    <a:pt x="395" y="91"/>
                  </a:moveTo>
                  <a:cubicBezTo>
                    <a:pt x="395" y="91"/>
                    <a:pt x="395" y="91"/>
                    <a:pt x="395" y="91"/>
                  </a:cubicBezTo>
                  <a:cubicBezTo>
                    <a:pt x="395" y="91"/>
                    <a:pt x="395" y="91"/>
                    <a:pt x="395" y="91"/>
                  </a:cubicBezTo>
                  <a:moveTo>
                    <a:pt x="395" y="91"/>
                  </a:moveTo>
                  <a:cubicBezTo>
                    <a:pt x="395" y="91"/>
                    <a:pt x="395" y="91"/>
                    <a:pt x="395" y="91"/>
                  </a:cubicBezTo>
                  <a:cubicBezTo>
                    <a:pt x="395" y="91"/>
                    <a:pt x="395" y="91"/>
                    <a:pt x="395" y="91"/>
                  </a:cubicBezTo>
                  <a:moveTo>
                    <a:pt x="395" y="91"/>
                  </a:moveTo>
                  <a:cubicBezTo>
                    <a:pt x="395" y="91"/>
                    <a:pt x="395" y="91"/>
                    <a:pt x="395" y="91"/>
                  </a:cubicBezTo>
                  <a:cubicBezTo>
                    <a:pt x="395" y="91"/>
                    <a:pt x="395" y="91"/>
                    <a:pt x="395" y="91"/>
                  </a:cubicBezTo>
                  <a:moveTo>
                    <a:pt x="395" y="90"/>
                  </a:moveTo>
                  <a:cubicBezTo>
                    <a:pt x="395" y="90"/>
                    <a:pt x="395" y="90"/>
                    <a:pt x="395" y="91"/>
                  </a:cubicBezTo>
                  <a:cubicBezTo>
                    <a:pt x="395" y="90"/>
                    <a:pt x="395" y="90"/>
                    <a:pt x="395" y="90"/>
                  </a:cubicBezTo>
                  <a:moveTo>
                    <a:pt x="394" y="90"/>
                  </a:moveTo>
                  <a:cubicBezTo>
                    <a:pt x="394" y="90"/>
                    <a:pt x="394" y="90"/>
                    <a:pt x="394" y="90"/>
                  </a:cubicBezTo>
                  <a:cubicBezTo>
                    <a:pt x="394" y="90"/>
                    <a:pt x="394" y="90"/>
                    <a:pt x="394" y="90"/>
                  </a:cubicBezTo>
                  <a:moveTo>
                    <a:pt x="394" y="90"/>
                  </a:moveTo>
                  <a:cubicBezTo>
                    <a:pt x="394" y="90"/>
                    <a:pt x="394" y="90"/>
                    <a:pt x="394" y="90"/>
                  </a:cubicBezTo>
                  <a:cubicBezTo>
                    <a:pt x="394" y="90"/>
                    <a:pt x="394" y="90"/>
                    <a:pt x="394" y="90"/>
                  </a:cubicBezTo>
                  <a:moveTo>
                    <a:pt x="394" y="90"/>
                  </a:moveTo>
                  <a:cubicBezTo>
                    <a:pt x="394" y="90"/>
                    <a:pt x="394" y="90"/>
                    <a:pt x="394" y="90"/>
                  </a:cubicBezTo>
                  <a:cubicBezTo>
                    <a:pt x="394" y="90"/>
                    <a:pt x="394" y="90"/>
                    <a:pt x="394" y="90"/>
                  </a:cubicBezTo>
                  <a:moveTo>
                    <a:pt x="394" y="90"/>
                  </a:moveTo>
                  <a:cubicBezTo>
                    <a:pt x="394" y="90"/>
                    <a:pt x="394" y="90"/>
                    <a:pt x="394" y="90"/>
                  </a:cubicBezTo>
                  <a:cubicBezTo>
                    <a:pt x="394" y="90"/>
                    <a:pt x="394" y="90"/>
                    <a:pt x="394" y="90"/>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2" y="88"/>
                  </a:moveTo>
                  <a:cubicBezTo>
                    <a:pt x="392" y="88"/>
                    <a:pt x="392" y="88"/>
                    <a:pt x="392" y="88"/>
                  </a:cubicBezTo>
                  <a:cubicBezTo>
                    <a:pt x="392" y="88"/>
                    <a:pt x="392" y="88"/>
                    <a:pt x="392" y="88"/>
                  </a:cubicBezTo>
                  <a:moveTo>
                    <a:pt x="392" y="88"/>
                  </a:moveTo>
                  <a:cubicBezTo>
                    <a:pt x="392" y="88"/>
                    <a:pt x="392" y="88"/>
                    <a:pt x="392" y="88"/>
                  </a:cubicBezTo>
                  <a:cubicBezTo>
                    <a:pt x="392" y="88"/>
                    <a:pt x="392" y="88"/>
                    <a:pt x="392" y="88"/>
                  </a:cubicBezTo>
                  <a:moveTo>
                    <a:pt x="392" y="88"/>
                  </a:moveTo>
                  <a:cubicBezTo>
                    <a:pt x="392" y="88"/>
                    <a:pt x="392" y="88"/>
                    <a:pt x="392" y="88"/>
                  </a:cubicBezTo>
                  <a:cubicBezTo>
                    <a:pt x="392" y="88"/>
                    <a:pt x="392" y="88"/>
                    <a:pt x="392" y="88"/>
                  </a:cubicBezTo>
                  <a:moveTo>
                    <a:pt x="391" y="87"/>
                  </a:moveTo>
                  <a:cubicBezTo>
                    <a:pt x="391" y="88"/>
                    <a:pt x="391" y="88"/>
                    <a:pt x="391" y="88"/>
                  </a:cubicBezTo>
                  <a:cubicBezTo>
                    <a:pt x="391" y="87"/>
                    <a:pt x="391" y="87"/>
                    <a:pt x="391" y="87"/>
                  </a:cubicBezTo>
                  <a:moveTo>
                    <a:pt x="391" y="87"/>
                  </a:moveTo>
                  <a:cubicBezTo>
                    <a:pt x="391" y="87"/>
                    <a:pt x="391" y="87"/>
                    <a:pt x="391" y="87"/>
                  </a:cubicBezTo>
                  <a:cubicBezTo>
                    <a:pt x="391" y="87"/>
                    <a:pt x="391" y="87"/>
                    <a:pt x="391" y="87"/>
                  </a:cubicBezTo>
                  <a:moveTo>
                    <a:pt x="217" y="0"/>
                  </a:moveTo>
                  <a:cubicBezTo>
                    <a:pt x="95" y="12"/>
                    <a:pt x="0" y="115"/>
                    <a:pt x="0" y="240"/>
                  </a:cubicBezTo>
                  <a:cubicBezTo>
                    <a:pt x="0" y="242"/>
                    <a:pt x="0" y="244"/>
                    <a:pt x="0" y="246"/>
                  </a:cubicBezTo>
                  <a:cubicBezTo>
                    <a:pt x="5" y="266"/>
                    <a:pt x="12" y="285"/>
                    <a:pt x="21" y="305"/>
                  </a:cubicBezTo>
                  <a:cubicBezTo>
                    <a:pt x="18" y="289"/>
                    <a:pt x="16" y="273"/>
                    <a:pt x="16" y="256"/>
                  </a:cubicBezTo>
                  <a:cubicBezTo>
                    <a:pt x="16" y="123"/>
                    <a:pt x="124" y="15"/>
                    <a:pt x="257" y="15"/>
                  </a:cubicBezTo>
                  <a:cubicBezTo>
                    <a:pt x="263" y="15"/>
                    <a:pt x="270" y="15"/>
                    <a:pt x="276" y="16"/>
                  </a:cubicBezTo>
                  <a:cubicBezTo>
                    <a:pt x="256" y="8"/>
                    <a:pt x="236" y="3"/>
                    <a:pt x="217" y="0"/>
                  </a:cubicBezTo>
                </a:path>
              </a:pathLst>
            </a:custGeom>
            <a:solidFill>
              <a:srgbClr val="EF4B25">
                <a:alpha val="2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1" name="Freeform 128">
              <a:extLst>
                <a:ext uri="{FF2B5EF4-FFF2-40B4-BE49-F238E27FC236}">
                  <a16:creationId xmlns:a16="http://schemas.microsoft.com/office/drawing/2014/main" id="{6146689F-D10A-4CC4-B1D8-D21F2ADA9D2B}"/>
                </a:ext>
              </a:extLst>
            </p:cNvPr>
            <p:cNvSpPr>
              <a:spLocks noEditPoints="1"/>
            </p:cNvSpPr>
            <p:nvPr/>
          </p:nvSpPr>
          <p:spPr bwMode="auto">
            <a:xfrm>
              <a:off x="3788293" y="2039612"/>
              <a:ext cx="4575823" cy="3765251"/>
            </a:xfrm>
            <a:custGeom>
              <a:avLst/>
              <a:gdLst>
                <a:gd name="T0" fmla="*/ 73 w 477"/>
                <a:gd name="T1" fmla="*/ 304 h 393"/>
                <a:gd name="T2" fmla="*/ 73 w 477"/>
                <a:gd name="T3" fmla="*/ 304 h 393"/>
                <a:gd name="T4" fmla="*/ 73 w 477"/>
                <a:gd name="T5" fmla="*/ 304 h 393"/>
                <a:gd name="T6" fmla="*/ 72 w 477"/>
                <a:gd name="T7" fmla="*/ 304 h 393"/>
                <a:gd name="T8" fmla="*/ 72 w 477"/>
                <a:gd name="T9" fmla="*/ 303 h 393"/>
                <a:gd name="T10" fmla="*/ 72 w 477"/>
                <a:gd name="T11" fmla="*/ 303 h 393"/>
                <a:gd name="T12" fmla="*/ 72 w 477"/>
                <a:gd name="T13" fmla="*/ 303 h 393"/>
                <a:gd name="T14" fmla="*/ 72 w 477"/>
                <a:gd name="T15" fmla="*/ 303 h 393"/>
                <a:gd name="T16" fmla="*/ 72 w 477"/>
                <a:gd name="T17" fmla="*/ 303 h 393"/>
                <a:gd name="T18" fmla="*/ 71 w 477"/>
                <a:gd name="T19" fmla="*/ 302 h 393"/>
                <a:gd name="T20" fmla="*/ 70 w 477"/>
                <a:gd name="T21" fmla="*/ 301 h 393"/>
                <a:gd name="T22" fmla="*/ 70 w 477"/>
                <a:gd name="T23" fmla="*/ 301 h 393"/>
                <a:gd name="T24" fmla="*/ 68 w 477"/>
                <a:gd name="T25" fmla="*/ 299 h 393"/>
                <a:gd name="T26" fmla="*/ 67 w 477"/>
                <a:gd name="T27" fmla="*/ 298 h 393"/>
                <a:gd name="T28" fmla="*/ 67 w 477"/>
                <a:gd name="T29" fmla="*/ 298 h 393"/>
                <a:gd name="T30" fmla="*/ 67 w 477"/>
                <a:gd name="T31" fmla="*/ 298 h 393"/>
                <a:gd name="T32" fmla="*/ 67 w 477"/>
                <a:gd name="T33" fmla="*/ 298 h 393"/>
                <a:gd name="T34" fmla="*/ 67 w 477"/>
                <a:gd name="T35" fmla="*/ 298 h 393"/>
                <a:gd name="T36" fmla="*/ 67 w 477"/>
                <a:gd name="T37" fmla="*/ 298 h 393"/>
                <a:gd name="T38" fmla="*/ 66 w 477"/>
                <a:gd name="T39" fmla="*/ 297 h 393"/>
                <a:gd name="T40" fmla="*/ 66 w 477"/>
                <a:gd name="T41" fmla="*/ 297 h 393"/>
                <a:gd name="T42" fmla="*/ 66 w 477"/>
                <a:gd name="T43" fmla="*/ 297 h 393"/>
                <a:gd name="T44" fmla="*/ 66 w 477"/>
                <a:gd name="T45" fmla="*/ 296 h 393"/>
                <a:gd name="T46" fmla="*/ 66 w 477"/>
                <a:gd name="T47" fmla="*/ 296 h 393"/>
                <a:gd name="T48" fmla="*/ 66 w 477"/>
                <a:gd name="T49" fmla="*/ 296 h 393"/>
                <a:gd name="T50" fmla="*/ 0 w 477"/>
                <a:gd name="T51" fmla="*/ 201 h 393"/>
                <a:gd name="T52" fmla="*/ 65 w 477"/>
                <a:gd name="T53" fmla="*/ 296 h 393"/>
                <a:gd name="T54" fmla="*/ 387 w 477"/>
                <a:gd name="T55" fmla="*/ 0 h 393"/>
                <a:gd name="T56" fmla="*/ 461 w 477"/>
                <a:gd name="T57" fmla="*/ 136 h 393"/>
                <a:gd name="T58" fmla="*/ 160 w 477"/>
                <a:gd name="T59" fmla="*/ 369 h 393"/>
                <a:gd name="T60" fmla="*/ 74 w 477"/>
                <a:gd name="T61" fmla="*/ 305 h 393"/>
                <a:gd name="T62" fmla="*/ 74 w 477"/>
                <a:gd name="T63" fmla="*/ 305 h 393"/>
                <a:gd name="T64" fmla="*/ 75 w 477"/>
                <a:gd name="T65" fmla="*/ 306 h 393"/>
                <a:gd name="T66" fmla="*/ 75 w 477"/>
                <a:gd name="T67" fmla="*/ 306 h 393"/>
                <a:gd name="T68" fmla="*/ 75 w 477"/>
                <a:gd name="T69" fmla="*/ 306 h 393"/>
                <a:gd name="T70" fmla="*/ 75 w 477"/>
                <a:gd name="T71" fmla="*/ 306 h 393"/>
                <a:gd name="T72" fmla="*/ 76 w 477"/>
                <a:gd name="T73" fmla="*/ 307 h 393"/>
                <a:gd name="T74" fmla="*/ 76 w 477"/>
                <a:gd name="T75" fmla="*/ 307 h 393"/>
                <a:gd name="T76" fmla="*/ 76 w 477"/>
                <a:gd name="T77" fmla="*/ 307 h 393"/>
                <a:gd name="T78" fmla="*/ 76 w 477"/>
                <a:gd name="T79" fmla="*/ 307 h 393"/>
                <a:gd name="T80" fmla="*/ 77 w 477"/>
                <a:gd name="T81" fmla="*/ 308 h 393"/>
                <a:gd name="T82" fmla="*/ 77 w 477"/>
                <a:gd name="T83" fmla="*/ 308 h 393"/>
                <a:gd name="T84" fmla="*/ 77 w 477"/>
                <a:gd name="T85" fmla="*/ 308 h 393"/>
                <a:gd name="T86" fmla="*/ 211 w 477"/>
                <a:gd name="T87" fmla="*/ 392 h 393"/>
                <a:gd name="T88" fmla="*/ 477 w 477"/>
                <a:gd name="T89" fmla="*/ 15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7" h="393">
                  <a:moveTo>
                    <a:pt x="73" y="304"/>
                  </a:moveTo>
                  <a:cubicBezTo>
                    <a:pt x="73" y="304"/>
                    <a:pt x="73" y="304"/>
                    <a:pt x="73" y="304"/>
                  </a:cubicBezTo>
                  <a:cubicBezTo>
                    <a:pt x="73" y="304"/>
                    <a:pt x="73" y="304"/>
                    <a:pt x="73" y="304"/>
                  </a:cubicBezTo>
                  <a:moveTo>
                    <a:pt x="73" y="304"/>
                  </a:moveTo>
                  <a:cubicBezTo>
                    <a:pt x="73" y="304"/>
                    <a:pt x="73" y="304"/>
                    <a:pt x="73" y="304"/>
                  </a:cubicBezTo>
                  <a:cubicBezTo>
                    <a:pt x="73" y="304"/>
                    <a:pt x="73" y="304"/>
                    <a:pt x="73" y="304"/>
                  </a:cubicBezTo>
                  <a:moveTo>
                    <a:pt x="72" y="303"/>
                  </a:moveTo>
                  <a:cubicBezTo>
                    <a:pt x="72" y="304"/>
                    <a:pt x="72" y="304"/>
                    <a:pt x="72" y="304"/>
                  </a:cubicBezTo>
                  <a:cubicBezTo>
                    <a:pt x="72" y="303"/>
                    <a:pt x="72" y="303"/>
                    <a:pt x="72" y="303"/>
                  </a:cubicBezTo>
                  <a:moveTo>
                    <a:pt x="72" y="303"/>
                  </a:moveTo>
                  <a:cubicBezTo>
                    <a:pt x="72" y="303"/>
                    <a:pt x="72" y="303"/>
                    <a:pt x="72" y="303"/>
                  </a:cubicBezTo>
                  <a:cubicBezTo>
                    <a:pt x="72" y="303"/>
                    <a:pt x="72" y="303"/>
                    <a:pt x="72" y="303"/>
                  </a:cubicBezTo>
                  <a:moveTo>
                    <a:pt x="72" y="303"/>
                  </a:moveTo>
                  <a:cubicBezTo>
                    <a:pt x="72" y="303"/>
                    <a:pt x="72" y="303"/>
                    <a:pt x="72" y="303"/>
                  </a:cubicBezTo>
                  <a:cubicBezTo>
                    <a:pt x="72" y="303"/>
                    <a:pt x="72" y="303"/>
                    <a:pt x="72" y="303"/>
                  </a:cubicBezTo>
                  <a:moveTo>
                    <a:pt x="72" y="303"/>
                  </a:moveTo>
                  <a:cubicBezTo>
                    <a:pt x="72" y="303"/>
                    <a:pt x="72" y="303"/>
                    <a:pt x="72" y="303"/>
                  </a:cubicBezTo>
                  <a:cubicBezTo>
                    <a:pt x="72" y="303"/>
                    <a:pt x="72" y="303"/>
                    <a:pt x="72" y="303"/>
                  </a:cubicBezTo>
                  <a:moveTo>
                    <a:pt x="71" y="302"/>
                  </a:moveTo>
                  <a:cubicBezTo>
                    <a:pt x="71" y="302"/>
                    <a:pt x="71" y="302"/>
                    <a:pt x="71" y="302"/>
                  </a:cubicBezTo>
                  <a:cubicBezTo>
                    <a:pt x="71" y="302"/>
                    <a:pt x="71" y="302"/>
                    <a:pt x="71" y="302"/>
                  </a:cubicBezTo>
                  <a:moveTo>
                    <a:pt x="70" y="301"/>
                  </a:moveTo>
                  <a:cubicBezTo>
                    <a:pt x="70" y="301"/>
                    <a:pt x="70" y="301"/>
                    <a:pt x="70" y="301"/>
                  </a:cubicBezTo>
                  <a:cubicBezTo>
                    <a:pt x="70" y="301"/>
                    <a:pt x="70" y="301"/>
                    <a:pt x="70" y="301"/>
                  </a:cubicBezTo>
                  <a:moveTo>
                    <a:pt x="68" y="299"/>
                  </a:moveTo>
                  <a:cubicBezTo>
                    <a:pt x="68" y="299"/>
                    <a:pt x="68" y="299"/>
                    <a:pt x="68" y="299"/>
                  </a:cubicBezTo>
                  <a:cubicBezTo>
                    <a:pt x="68" y="299"/>
                    <a:pt x="68" y="299"/>
                    <a:pt x="68" y="299"/>
                  </a:cubicBezTo>
                  <a:moveTo>
                    <a:pt x="67" y="298"/>
                  </a:moveTo>
                  <a:cubicBezTo>
                    <a:pt x="67" y="298"/>
                    <a:pt x="67" y="298"/>
                    <a:pt x="67" y="298"/>
                  </a:cubicBezTo>
                  <a:cubicBezTo>
                    <a:pt x="67" y="298"/>
                    <a:pt x="67" y="298"/>
                    <a:pt x="67" y="298"/>
                  </a:cubicBezTo>
                  <a:moveTo>
                    <a:pt x="67" y="298"/>
                  </a:moveTo>
                  <a:cubicBezTo>
                    <a:pt x="67" y="298"/>
                    <a:pt x="67" y="298"/>
                    <a:pt x="67" y="298"/>
                  </a:cubicBezTo>
                  <a:cubicBezTo>
                    <a:pt x="67" y="298"/>
                    <a:pt x="67" y="298"/>
                    <a:pt x="67" y="298"/>
                  </a:cubicBezTo>
                  <a:moveTo>
                    <a:pt x="67" y="298"/>
                  </a:moveTo>
                  <a:cubicBezTo>
                    <a:pt x="67" y="298"/>
                    <a:pt x="67" y="298"/>
                    <a:pt x="67" y="298"/>
                  </a:cubicBezTo>
                  <a:cubicBezTo>
                    <a:pt x="67" y="298"/>
                    <a:pt x="67" y="298"/>
                    <a:pt x="67" y="298"/>
                  </a:cubicBezTo>
                  <a:moveTo>
                    <a:pt x="66" y="297"/>
                  </a:moveTo>
                  <a:cubicBezTo>
                    <a:pt x="66" y="297"/>
                    <a:pt x="67" y="297"/>
                    <a:pt x="67" y="298"/>
                  </a:cubicBezTo>
                  <a:cubicBezTo>
                    <a:pt x="67" y="297"/>
                    <a:pt x="66" y="297"/>
                    <a:pt x="66" y="297"/>
                  </a:cubicBezTo>
                  <a:moveTo>
                    <a:pt x="66" y="297"/>
                  </a:moveTo>
                  <a:cubicBezTo>
                    <a:pt x="66" y="297"/>
                    <a:pt x="66" y="297"/>
                    <a:pt x="66" y="297"/>
                  </a:cubicBezTo>
                  <a:cubicBezTo>
                    <a:pt x="66" y="297"/>
                    <a:pt x="66" y="297"/>
                    <a:pt x="66" y="297"/>
                  </a:cubicBezTo>
                  <a:moveTo>
                    <a:pt x="66" y="297"/>
                  </a:moveTo>
                  <a:cubicBezTo>
                    <a:pt x="66" y="297"/>
                    <a:pt x="66" y="297"/>
                    <a:pt x="66" y="297"/>
                  </a:cubicBezTo>
                  <a:cubicBezTo>
                    <a:pt x="66" y="297"/>
                    <a:pt x="66" y="297"/>
                    <a:pt x="66" y="297"/>
                  </a:cubicBezTo>
                  <a:moveTo>
                    <a:pt x="66" y="296"/>
                  </a:moveTo>
                  <a:cubicBezTo>
                    <a:pt x="66" y="297"/>
                    <a:pt x="66" y="297"/>
                    <a:pt x="66" y="297"/>
                  </a:cubicBezTo>
                  <a:cubicBezTo>
                    <a:pt x="66" y="297"/>
                    <a:pt x="66" y="297"/>
                    <a:pt x="66" y="296"/>
                  </a:cubicBezTo>
                  <a:moveTo>
                    <a:pt x="65" y="296"/>
                  </a:moveTo>
                  <a:cubicBezTo>
                    <a:pt x="65" y="296"/>
                    <a:pt x="65" y="296"/>
                    <a:pt x="66" y="296"/>
                  </a:cubicBezTo>
                  <a:cubicBezTo>
                    <a:pt x="65" y="296"/>
                    <a:pt x="65" y="296"/>
                    <a:pt x="65" y="296"/>
                  </a:cubicBezTo>
                  <a:moveTo>
                    <a:pt x="0" y="201"/>
                  </a:moveTo>
                  <a:cubicBezTo>
                    <a:pt x="0" y="201"/>
                    <a:pt x="0" y="201"/>
                    <a:pt x="0" y="201"/>
                  </a:cubicBezTo>
                  <a:cubicBezTo>
                    <a:pt x="16" y="234"/>
                    <a:pt x="37" y="267"/>
                    <a:pt x="65" y="296"/>
                  </a:cubicBezTo>
                  <a:cubicBezTo>
                    <a:pt x="37" y="267"/>
                    <a:pt x="16" y="234"/>
                    <a:pt x="0" y="201"/>
                  </a:cubicBezTo>
                  <a:moveTo>
                    <a:pt x="387" y="0"/>
                  </a:moveTo>
                  <a:cubicBezTo>
                    <a:pt x="419" y="32"/>
                    <a:pt x="443" y="69"/>
                    <a:pt x="459" y="106"/>
                  </a:cubicBezTo>
                  <a:cubicBezTo>
                    <a:pt x="460" y="116"/>
                    <a:pt x="461" y="126"/>
                    <a:pt x="461" y="136"/>
                  </a:cubicBezTo>
                  <a:cubicBezTo>
                    <a:pt x="461" y="269"/>
                    <a:pt x="353" y="377"/>
                    <a:pt x="220" y="377"/>
                  </a:cubicBezTo>
                  <a:cubicBezTo>
                    <a:pt x="199" y="377"/>
                    <a:pt x="179" y="374"/>
                    <a:pt x="160" y="369"/>
                  </a:cubicBezTo>
                  <a:cubicBezTo>
                    <a:pt x="130" y="353"/>
                    <a:pt x="101" y="332"/>
                    <a:pt x="74" y="305"/>
                  </a:cubicBezTo>
                  <a:cubicBezTo>
                    <a:pt x="74" y="305"/>
                    <a:pt x="74" y="305"/>
                    <a:pt x="74" y="305"/>
                  </a:cubicBezTo>
                  <a:cubicBezTo>
                    <a:pt x="74" y="305"/>
                    <a:pt x="74" y="305"/>
                    <a:pt x="74" y="305"/>
                  </a:cubicBezTo>
                  <a:cubicBezTo>
                    <a:pt x="74" y="305"/>
                    <a:pt x="74" y="305"/>
                    <a:pt x="74" y="305"/>
                  </a:cubicBezTo>
                  <a:cubicBezTo>
                    <a:pt x="74" y="305"/>
                    <a:pt x="74"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8"/>
                    <a:pt x="77" y="308"/>
                  </a:cubicBezTo>
                  <a:cubicBezTo>
                    <a:pt x="77" y="308"/>
                    <a:pt x="77" y="308"/>
                    <a:pt x="77" y="308"/>
                  </a:cubicBezTo>
                  <a:cubicBezTo>
                    <a:pt x="77" y="308"/>
                    <a:pt x="77" y="308"/>
                    <a:pt x="77" y="308"/>
                  </a:cubicBezTo>
                  <a:cubicBezTo>
                    <a:pt x="77" y="308"/>
                    <a:pt x="77" y="308"/>
                    <a:pt x="77" y="308"/>
                  </a:cubicBezTo>
                  <a:cubicBezTo>
                    <a:pt x="77" y="308"/>
                    <a:pt x="77" y="308"/>
                    <a:pt x="77" y="308"/>
                  </a:cubicBezTo>
                  <a:cubicBezTo>
                    <a:pt x="77" y="308"/>
                    <a:pt x="77" y="308"/>
                    <a:pt x="77" y="308"/>
                  </a:cubicBezTo>
                  <a:cubicBezTo>
                    <a:pt x="118" y="348"/>
                    <a:pt x="164" y="376"/>
                    <a:pt x="211" y="392"/>
                  </a:cubicBezTo>
                  <a:cubicBezTo>
                    <a:pt x="219" y="392"/>
                    <a:pt x="228" y="393"/>
                    <a:pt x="236" y="393"/>
                  </a:cubicBezTo>
                  <a:cubicBezTo>
                    <a:pt x="367" y="393"/>
                    <a:pt x="474" y="288"/>
                    <a:pt x="477" y="158"/>
                  </a:cubicBezTo>
                  <a:cubicBezTo>
                    <a:pt x="463" y="103"/>
                    <a:pt x="433" y="48"/>
                    <a:pt x="387" y="0"/>
                  </a:cubicBezTo>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2" name="Oval 186">
              <a:extLst>
                <a:ext uri="{FF2B5EF4-FFF2-40B4-BE49-F238E27FC236}">
                  <a16:creationId xmlns:a16="http://schemas.microsoft.com/office/drawing/2014/main" id="{16338F15-79EA-4924-B0D1-72B291ABC6F4}"/>
                </a:ext>
              </a:extLst>
            </p:cNvPr>
            <p:cNvSpPr>
              <a:spLocks noChangeArrowheads="1"/>
            </p:cNvSpPr>
            <p:nvPr/>
          </p:nvSpPr>
          <p:spPr bwMode="auto">
            <a:xfrm>
              <a:off x="3662785" y="1108758"/>
              <a:ext cx="4628118" cy="4622892"/>
            </a:xfrm>
            <a:prstGeom prst="ellipse">
              <a:avLst/>
            </a:prstGeom>
            <a:solidFill>
              <a:srgbClr val="EF4B25">
                <a:alpha val="7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6" name="Oval 187">
              <a:extLst>
                <a:ext uri="{FF2B5EF4-FFF2-40B4-BE49-F238E27FC236}">
                  <a16:creationId xmlns:a16="http://schemas.microsoft.com/office/drawing/2014/main" id="{359AF938-C454-4545-8F8A-AF11A8746275}"/>
                </a:ext>
              </a:extLst>
            </p:cNvPr>
            <p:cNvSpPr>
              <a:spLocks noChangeArrowheads="1"/>
            </p:cNvSpPr>
            <p:nvPr/>
          </p:nvSpPr>
          <p:spPr bwMode="auto">
            <a:xfrm>
              <a:off x="8473934" y="3132579"/>
              <a:ext cx="209180" cy="209181"/>
            </a:xfrm>
            <a:prstGeom prst="ellipse">
              <a:avLst/>
            </a:prstGeom>
            <a:solidFill>
              <a:srgbClr val="ED1B2E">
                <a:alpha val="7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7" name="Oval 188">
              <a:extLst>
                <a:ext uri="{FF2B5EF4-FFF2-40B4-BE49-F238E27FC236}">
                  <a16:creationId xmlns:a16="http://schemas.microsoft.com/office/drawing/2014/main" id="{C12F86BA-8858-4149-BA21-F93ACF4708BE}"/>
                </a:ext>
              </a:extLst>
            </p:cNvPr>
            <p:cNvSpPr>
              <a:spLocks noChangeArrowheads="1"/>
            </p:cNvSpPr>
            <p:nvPr/>
          </p:nvSpPr>
          <p:spPr bwMode="auto">
            <a:xfrm>
              <a:off x="8996234" y="2708990"/>
              <a:ext cx="126162" cy="125508"/>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8" name="Oval 189">
              <a:extLst>
                <a:ext uri="{FF2B5EF4-FFF2-40B4-BE49-F238E27FC236}">
                  <a16:creationId xmlns:a16="http://schemas.microsoft.com/office/drawing/2014/main" id="{D6DDE7E5-984D-424F-9808-B625063BA43A}"/>
                </a:ext>
              </a:extLst>
            </p:cNvPr>
            <p:cNvSpPr>
              <a:spLocks noChangeArrowheads="1"/>
            </p:cNvSpPr>
            <p:nvPr/>
          </p:nvSpPr>
          <p:spPr bwMode="auto">
            <a:xfrm>
              <a:off x="8601812" y="3885222"/>
              <a:ext cx="157703" cy="157703"/>
            </a:xfrm>
            <a:prstGeom prst="ellipse">
              <a:avLst/>
            </a:prstGeom>
            <a:solidFill>
              <a:srgbClr val="ED1B2E">
                <a:alpha val="7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0" name="Oval 190">
              <a:extLst>
                <a:ext uri="{FF2B5EF4-FFF2-40B4-BE49-F238E27FC236}">
                  <a16:creationId xmlns:a16="http://schemas.microsoft.com/office/drawing/2014/main" id="{F050C5DF-C40A-4178-801C-2BE27E613603}"/>
                </a:ext>
              </a:extLst>
            </p:cNvPr>
            <p:cNvSpPr>
              <a:spLocks noChangeArrowheads="1"/>
            </p:cNvSpPr>
            <p:nvPr/>
          </p:nvSpPr>
          <p:spPr bwMode="auto">
            <a:xfrm>
              <a:off x="3269919" y="4283073"/>
              <a:ext cx="126162" cy="125508"/>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1" name="Oval 191">
              <a:extLst>
                <a:ext uri="{FF2B5EF4-FFF2-40B4-BE49-F238E27FC236}">
                  <a16:creationId xmlns:a16="http://schemas.microsoft.com/office/drawing/2014/main" id="{9D6D7359-02F7-4314-B2FA-95F290B0CFBD}"/>
                </a:ext>
              </a:extLst>
            </p:cNvPr>
            <p:cNvSpPr>
              <a:spLocks noChangeArrowheads="1"/>
            </p:cNvSpPr>
            <p:nvPr/>
          </p:nvSpPr>
          <p:spPr bwMode="auto">
            <a:xfrm>
              <a:off x="8504335" y="2614859"/>
              <a:ext cx="189243" cy="188263"/>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2" name="Oval 192">
              <a:extLst>
                <a:ext uri="{FF2B5EF4-FFF2-40B4-BE49-F238E27FC236}">
                  <a16:creationId xmlns:a16="http://schemas.microsoft.com/office/drawing/2014/main" id="{F81C8F43-D1F0-428F-853E-B32727DD7C26}"/>
                </a:ext>
              </a:extLst>
            </p:cNvPr>
            <p:cNvSpPr>
              <a:spLocks noChangeArrowheads="1"/>
            </p:cNvSpPr>
            <p:nvPr/>
          </p:nvSpPr>
          <p:spPr bwMode="auto">
            <a:xfrm>
              <a:off x="3222361" y="3514336"/>
              <a:ext cx="220784" cy="219640"/>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3" name="Oval 193">
              <a:extLst>
                <a:ext uri="{FF2B5EF4-FFF2-40B4-BE49-F238E27FC236}">
                  <a16:creationId xmlns:a16="http://schemas.microsoft.com/office/drawing/2014/main" id="{DED32558-10B4-4BC8-B3D5-0AEE5D8FDFD1}"/>
                </a:ext>
              </a:extLst>
            </p:cNvPr>
            <p:cNvSpPr>
              <a:spLocks noChangeArrowheads="1"/>
            </p:cNvSpPr>
            <p:nvPr/>
          </p:nvSpPr>
          <p:spPr bwMode="auto">
            <a:xfrm>
              <a:off x="2956802" y="3043679"/>
              <a:ext cx="188262" cy="189243"/>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4" name="Oval 194">
              <a:extLst>
                <a:ext uri="{FF2B5EF4-FFF2-40B4-BE49-F238E27FC236}">
                  <a16:creationId xmlns:a16="http://schemas.microsoft.com/office/drawing/2014/main" id="{EFF20204-D4C7-46C1-ABC1-26E4FE18B490}"/>
                </a:ext>
              </a:extLst>
            </p:cNvPr>
            <p:cNvSpPr>
              <a:spLocks noChangeArrowheads="1"/>
            </p:cNvSpPr>
            <p:nvPr/>
          </p:nvSpPr>
          <p:spPr bwMode="auto">
            <a:xfrm>
              <a:off x="8819081" y="3420204"/>
              <a:ext cx="172575" cy="172576"/>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5" name="Oval 195">
              <a:extLst>
                <a:ext uri="{FF2B5EF4-FFF2-40B4-BE49-F238E27FC236}">
                  <a16:creationId xmlns:a16="http://schemas.microsoft.com/office/drawing/2014/main" id="{D23332F2-854A-4962-A77F-559BB5004CF8}"/>
                </a:ext>
              </a:extLst>
            </p:cNvPr>
            <p:cNvSpPr>
              <a:spLocks noChangeArrowheads="1"/>
            </p:cNvSpPr>
            <p:nvPr/>
          </p:nvSpPr>
          <p:spPr bwMode="auto">
            <a:xfrm>
              <a:off x="2726704" y="3927466"/>
              <a:ext cx="172575" cy="172576"/>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6" name="Oval 196">
              <a:extLst>
                <a:ext uri="{FF2B5EF4-FFF2-40B4-BE49-F238E27FC236}">
                  <a16:creationId xmlns:a16="http://schemas.microsoft.com/office/drawing/2014/main" id="{24FDB16B-24E8-43E6-8516-D2F254612F32}"/>
                </a:ext>
              </a:extLst>
            </p:cNvPr>
            <p:cNvSpPr>
              <a:spLocks noChangeArrowheads="1"/>
            </p:cNvSpPr>
            <p:nvPr/>
          </p:nvSpPr>
          <p:spPr bwMode="auto">
            <a:xfrm>
              <a:off x="2968867" y="4635695"/>
              <a:ext cx="157703" cy="156885"/>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grpSp>
      <p:sp>
        <p:nvSpPr>
          <p:cNvPr id="13" name="Text Placeholder 12">
            <a:extLst>
              <a:ext uri="{FF2B5EF4-FFF2-40B4-BE49-F238E27FC236}">
                <a16:creationId xmlns:a16="http://schemas.microsoft.com/office/drawing/2014/main" id="{1031C0BF-01DA-457C-A734-83931EBA9A9E}"/>
              </a:ext>
            </a:extLst>
          </p:cNvPr>
          <p:cNvSpPr>
            <a:spLocks noGrp="1"/>
          </p:cNvSpPr>
          <p:nvPr>
            <p:ph type="body" sz="quarter" idx="10"/>
          </p:nvPr>
        </p:nvSpPr>
        <p:spPr>
          <a:xfrm>
            <a:off x="1928127" y="1317597"/>
            <a:ext cx="4810931" cy="1989050"/>
          </a:xfrm>
        </p:spPr>
        <p:txBody>
          <a:bodyPr/>
          <a:lstStyle/>
          <a:p>
            <a:pPr>
              <a:spcBef>
                <a:spcPts val="300"/>
              </a:spcBef>
            </a:pPr>
            <a:r>
              <a:rPr lang="en-US" dirty="0"/>
              <a:t>WBSCM Transition</a:t>
            </a:r>
          </a:p>
        </p:txBody>
      </p:sp>
      <p:sp>
        <p:nvSpPr>
          <p:cNvPr id="14" name="Text Placeholder 13">
            <a:extLst>
              <a:ext uri="{FF2B5EF4-FFF2-40B4-BE49-F238E27FC236}">
                <a16:creationId xmlns:a16="http://schemas.microsoft.com/office/drawing/2014/main" id="{B67564C1-1181-469C-A8B6-A641FF2662CD}"/>
              </a:ext>
            </a:extLst>
          </p:cNvPr>
          <p:cNvSpPr>
            <a:spLocks noGrp="1"/>
          </p:cNvSpPr>
          <p:nvPr>
            <p:ph type="body" sz="quarter" idx="11"/>
          </p:nvPr>
        </p:nvSpPr>
        <p:spPr>
          <a:xfrm>
            <a:off x="1516273" y="2526997"/>
            <a:ext cx="5515260" cy="614092"/>
          </a:xfrm>
        </p:spPr>
        <p:txBody>
          <a:bodyPr lIns="91440" tIns="45720" rIns="91440" bIns="45720" anchor="t">
            <a:noAutofit/>
          </a:bodyPr>
          <a:lstStyle/>
          <a:p>
            <a:r>
              <a:rPr lang="en-US" sz="3000" dirty="0">
                <a:latin typeface="Arial"/>
                <a:cs typeface="Arial"/>
              </a:rPr>
              <a:t>Statewide Rollout</a:t>
            </a:r>
          </a:p>
        </p:txBody>
      </p:sp>
      <p:sp>
        <p:nvSpPr>
          <p:cNvPr id="19" name="Slide Number Placeholder 18">
            <a:extLst>
              <a:ext uri="{FF2B5EF4-FFF2-40B4-BE49-F238E27FC236}">
                <a16:creationId xmlns:a16="http://schemas.microsoft.com/office/drawing/2014/main" id="{A9083D96-2D73-4899-B071-3FB2ADA69CF0}"/>
              </a:ext>
            </a:extLst>
          </p:cNvPr>
          <p:cNvSpPr>
            <a:spLocks noGrp="1"/>
          </p:cNvSpPr>
          <p:nvPr>
            <p:ph type="sldNum" sz="quarter" idx="13"/>
          </p:nvPr>
        </p:nvSpPr>
        <p:spPr/>
        <p:txBody>
          <a:bodyPr/>
          <a:lstStyle/>
          <a:p>
            <a:fld id="{4179449E-6FBB-2343-B3AE-D1EFA46A6E77}" type="slidenum">
              <a:rPr lang="en-US" smtClean="0"/>
              <a:pPr/>
              <a:t>8</a:t>
            </a:fld>
            <a:endParaRPr lang="en-US"/>
          </a:p>
        </p:txBody>
      </p:sp>
      <p:sp>
        <p:nvSpPr>
          <p:cNvPr id="2" name="Date Placeholder 1">
            <a:extLst>
              <a:ext uri="{FF2B5EF4-FFF2-40B4-BE49-F238E27FC236}">
                <a16:creationId xmlns:a16="http://schemas.microsoft.com/office/drawing/2014/main" id="{D1D5805B-BADF-4E5D-8B19-A928508FCAC7}"/>
              </a:ext>
            </a:extLst>
          </p:cNvPr>
          <p:cNvSpPr>
            <a:spLocks noGrp="1"/>
          </p:cNvSpPr>
          <p:nvPr>
            <p:ph type="dt" sz="half" idx="2"/>
          </p:nvPr>
        </p:nvSpPr>
        <p:spPr/>
        <p:txBody>
          <a:bodyPr/>
          <a:lstStyle/>
          <a:p>
            <a:r>
              <a:rPr lang="en-US"/>
              <a:t>Updated </a:t>
            </a:r>
            <a:fld id="{50812465-005A-4916-9FC8-1CBFC0BF778A}" type="datetime1">
              <a:rPr lang="en-US" smtClean="0"/>
              <a:t>2/12/2025</a:t>
            </a:fld>
            <a:endParaRPr lang="en-US"/>
          </a:p>
          <a:p>
            <a:r>
              <a:rPr lang="en-US"/>
              <a:t>www.SquareMeals.org</a:t>
            </a:r>
          </a:p>
        </p:txBody>
      </p:sp>
    </p:spTree>
    <p:extLst>
      <p:ext uri="{BB962C8B-B14F-4D97-AF65-F5344CB8AC3E}">
        <p14:creationId xmlns:p14="http://schemas.microsoft.com/office/powerpoint/2010/main" val="210730441"/>
      </p:ext>
    </p:extLst>
  </p:cSld>
  <p:clrMapOvr>
    <a:masterClrMapping/>
  </p:clrMapOvr>
  <mc:AlternateContent xmlns:mc="http://schemas.openxmlformats.org/markup-compatibility/2006" xmlns:p14="http://schemas.microsoft.com/office/powerpoint/2010/main">
    <mc:Choice Requires="p14">
      <p:transition p14:dur="10" advClick="0">
        <p14:doors dir="vert"/>
      </p:transition>
    </mc:Choice>
    <mc:Fallback xmlns="">
      <p:transition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a:extLst>
              <a:ext uri="{FF2B5EF4-FFF2-40B4-BE49-F238E27FC236}">
                <a16:creationId xmlns:a16="http://schemas.microsoft.com/office/drawing/2014/main" id="{1537A61B-4568-4A2F-85E0-CBD3B5C3B7F2}"/>
              </a:ext>
            </a:extLst>
          </p:cNvPr>
          <p:cNvPicPr>
            <a:picLocks noChangeAspect="1"/>
          </p:cNvPicPr>
          <p:nvPr/>
        </p:nvPicPr>
        <p:blipFill>
          <a:blip r:embed="rId2"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5" name="Rectangle 4">
            <a:extLst>
              <a:ext uri="{FF2B5EF4-FFF2-40B4-BE49-F238E27FC236}">
                <a16:creationId xmlns:a16="http://schemas.microsoft.com/office/drawing/2014/main" id="{3D1F855A-9262-4A34-A5D1-6B8F07BFE151}"/>
              </a:ext>
            </a:extLst>
          </p:cNvPr>
          <p:cNvSpPr/>
          <p:nvPr/>
        </p:nvSpPr>
        <p:spPr>
          <a:xfrm>
            <a:off x="0" y="6079619"/>
            <a:ext cx="12192000" cy="638176"/>
          </a:xfrm>
          <a:prstGeom prst="rect">
            <a:avLst/>
          </a:prstGeom>
          <a:solidFill>
            <a:srgbClr val="66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65" name="Rectangle 64">
            <a:extLst>
              <a:ext uri="{FF2B5EF4-FFF2-40B4-BE49-F238E27FC236}">
                <a16:creationId xmlns:a16="http://schemas.microsoft.com/office/drawing/2014/main" id="{D13067CD-2282-47E5-B3A0-E9AC0499E245}"/>
              </a:ext>
            </a:extLst>
          </p:cNvPr>
          <p:cNvSpPr/>
          <p:nvPr/>
        </p:nvSpPr>
        <p:spPr>
          <a:xfrm>
            <a:off x="22126" y="537935"/>
            <a:ext cx="12192000" cy="1862048"/>
          </a:xfrm>
          <a:prstGeom prst="rect">
            <a:avLst/>
          </a:prstGeom>
          <a:effectLst/>
        </p:spPr>
        <p:txBody>
          <a:bodyPr wrap="square">
            <a:spAutoFit/>
          </a:bodyPr>
          <a:lstStyle/>
          <a:p>
            <a:pPr algn="ctr"/>
            <a:r>
              <a:rPr lang="en-US" sz="11500" b="1" dirty="0">
                <a:solidFill>
                  <a:schemeClr val="accent5">
                    <a:lumMod val="75000"/>
                  </a:schemeClr>
                </a:solidFill>
                <a:effectLst>
                  <a:outerShdw blurRad="1270000" algn="ctr" rotWithShape="0">
                    <a:prstClr val="black">
                      <a:alpha val="40000"/>
                    </a:prstClr>
                  </a:outerShdw>
                </a:effectLst>
                <a:latin typeface="Rockwell" panose="02060603020205020403" pitchFamily="18" charset="0"/>
                <a:ea typeface="Roboto Condensed" panose="02000000000000000000" pitchFamily="2" charset="0"/>
                <a:cs typeface="Segoe UI" panose="020B0502040204020203" pitchFamily="34" charset="0"/>
              </a:rPr>
              <a:t>User Access</a:t>
            </a:r>
          </a:p>
        </p:txBody>
      </p:sp>
      <p:sp>
        <p:nvSpPr>
          <p:cNvPr id="3" name="Slide Number Placeholder 2">
            <a:extLst>
              <a:ext uri="{FF2B5EF4-FFF2-40B4-BE49-F238E27FC236}">
                <a16:creationId xmlns:a16="http://schemas.microsoft.com/office/drawing/2014/main" id="{11445BE0-2C12-4CB4-BB40-B4AB860B2272}"/>
              </a:ext>
            </a:extLst>
          </p:cNvPr>
          <p:cNvSpPr>
            <a:spLocks noGrp="1"/>
          </p:cNvSpPr>
          <p:nvPr>
            <p:ph type="sldNum" sz="quarter" idx="10"/>
          </p:nvPr>
        </p:nvSpPr>
        <p:spPr/>
        <p:txBody>
          <a:bodyPr/>
          <a:lstStyle/>
          <a:p>
            <a:fld id="{4179449E-6FBB-2343-B3AE-D1EFA46A6E77}" type="slidenum">
              <a:rPr lang="en-US" smtClean="0"/>
              <a:pPr/>
              <a:t>9</a:t>
            </a:fld>
            <a:endParaRPr lang="en-US"/>
          </a:p>
        </p:txBody>
      </p:sp>
    </p:spTree>
    <p:extLst>
      <p:ext uri="{BB962C8B-B14F-4D97-AF65-F5344CB8AC3E}">
        <p14:creationId xmlns:p14="http://schemas.microsoft.com/office/powerpoint/2010/main" val="3112128913"/>
      </p:ext>
    </p:extLst>
  </p:cSld>
  <p:clrMapOvr>
    <a:masterClrMapping/>
  </p:clrMapOvr>
  <p:transition spd="slow">
    <p:fade/>
  </p:transition>
</p:sld>
</file>

<file path=ppt/theme/theme1.xml><?xml version="1.0" encoding="utf-8"?>
<a:theme xmlns:a="http://schemas.openxmlformats.org/drawingml/2006/main" name="Office Theme">
  <a:themeElements>
    <a:clrScheme name="Custom 13">
      <a:dk1>
        <a:srgbClr val="000000"/>
      </a:dk1>
      <a:lt1>
        <a:srgbClr val="FFFFFF"/>
      </a:lt1>
      <a:dk2>
        <a:srgbClr val="FF9300"/>
      </a:dk2>
      <a:lt2>
        <a:srgbClr val="EBEBEB"/>
      </a:lt2>
      <a:accent1>
        <a:srgbClr val="EE1B2E"/>
      </a:accent1>
      <a:accent2>
        <a:srgbClr val="F2594D"/>
      </a:accent2>
      <a:accent3>
        <a:srgbClr val="F6987F"/>
      </a:accent3>
      <a:accent4>
        <a:srgbClr val="E9943A"/>
      </a:accent4>
      <a:accent5>
        <a:srgbClr val="61BD48"/>
      </a:accent5>
      <a:accent6>
        <a:srgbClr val="FF7C00"/>
      </a:accent6>
      <a:hlink>
        <a:srgbClr val="000000"/>
      </a:hlink>
      <a:folHlink>
        <a:srgbClr val="A5A5A5"/>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E148292DCCD3243BD88A1B02B25D2EE" ma:contentTypeVersion="14" ma:contentTypeDescription="Create a new document." ma:contentTypeScope="" ma:versionID="a9e63ac17000d51cb17757224f311b4d">
  <xsd:schema xmlns:xsd="http://www.w3.org/2001/XMLSchema" xmlns:xs="http://www.w3.org/2001/XMLSchema" xmlns:p="http://schemas.microsoft.com/office/2006/metadata/properties" xmlns:ns3="42885fea-74c9-4729-88c6-2ce77fed68ec" xmlns:ns4="3eb9ff95-4672-440e-884a-8dd818b3a0cd" targetNamespace="http://schemas.microsoft.com/office/2006/metadata/properties" ma:root="true" ma:fieldsID="55f9dbc4796675d109d176b553595544" ns3:_="" ns4:_="">
    <xsd:import namespace="42885fea-74c9-4729-88c6-2ce77fed68ec"/>
    <xsd:import namespace="3eb9ff95-4672-440e-884a-8dd818b3a0c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885fea-74c9-4729-88c6-2ce77fed68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eb9ff95-4672-440e-884a-8dd818b3a0c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A2AEB7-73C1-4C9E-A530-D1B7363E6C7B}">
  <ds:schemaRefs>
    <ds:schemaRef ds:uri="http://schemas.microsoft.com/sharepoint/v3/contenttype/forms"/>
  </ds:schemaRefs>
</ds:datastoreItem>
</file>

<file path=customXml/itemProps2.xml><?xml version="1.0" encoding="utf-8"?>
<ds:datastoreItem xmlns:ds="http://schemas.openxmlformats.org/officeDocument/2006/customXml" ds:itemID="{D47A22E0-19D6-467E-827D-546687BB15F4}">
  <ds:schemaRefs>
    <ds:schemaRef ds:uri="3eb9ff95-4672-440e-884a-8dd818b3a0cd"/>
    <ds:schemaRef ds:uri="42885fea-74c9-4729-88c6-2ce77fed68e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76622C9-BE66-4155-835C-799F802351FA}">
  <ds:schemaRefs>
    <ds:schemaRef ds:uri="3eb9ff95-4672-440e-884a-8dd818b3a0cd"/>
    <ds:schemaRef ds:uri="42885fea-74c9-4729-88c6-2ce77fed68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1573</TotalTime>
  <Words>1008</Words>
  <Application>Microsoft Office PowerPoint</Application>
  <PresentationFormat>Widescreen</PresentationFormat>
  <Paragraphs>104</Paragraphs>
  <Slides>14</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Arial Black</vt:lpstr>
      <vt:lpstr>Arial,Sans-Serif</vt:lpstr>
      <vt:lpstr>Calibri</vt:lpstr>
      <vt:lpstr>Century Gothic</vt:lpstr>
      <vt:lpstr>Rockwell</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Fajar Indra</dc:creator>
  <cp:lastModifiedBy>David Dierksen</cp:lastModifiedBy>
  <cp:revision>51</cp:revision>
  <dcterms:created xsi:type="dcterms:W3CDTF">2016-11-18T06:06:25Z</dcterms:created>
  <dcterms:modified xsi:type="dcterms:W3CDTF">2025-02-12T20:35:50Z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0x0101003E148292DCCD3243BD88A1B02B25D2EE</vt:lpwstr>
  </property>
</Properties>
</file>